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  <p:sldMasterId id="2147483731" r:id="rId2"/>
    <p:sldMasterId id="2147483743" r:id="rId3"/>
  </p:sldMasterIdLst>
  <p:notesMasterIdLst>
    <p:notesMasterId r:id="rId32"/>
  </p:notesMasterIdLst>
  <p:handoutMasterIdLst>
    <p:handoutMasterId r:id="rId33"/>
  </p:handoutMasterIdLst>
  <p:sldIdLst>
    <p:sldId id="328" r:id="rId4"/>
    <p:sldId id="261" r:id="rId5"/>
    <p:sldId id="263" r:id="rId6"/>
    <p:sldId id="330" r:id="rId7"/>
    <p:sldId id="267" r:id="rId8"/>
    <p:sldId id="325" r:id="rId9"/>
    <p:sldId id="309" r:id="rId10"/>
    <p:sldId id="299" r:id="rId11"/>
    <p:sldId id="301" r:id="rId12"/>
    <p:sldId id="302" r:id="rId13"/>
    <p:sldId id="303" r:id="rId14"/>
    <p:sldId id="305" r:id="rId15"/>
    <p:sldId id="306" r:id="rId16"/>
    <p:sldId id="307" r:id="rId17"/>
    <p:sldId id="314" r:id="rId18"/>
    <p:sldId id="334" r:id="rId19"/>
    <p:sldId id="335" r:id="rId20"/>
    <p:sldId id="327" r:id="rId21"/>
    <p:sldId id="310" r:id="rId22"/>
    <p:sldId id="312" r:id="rId23"/>
    <p:sldId id="324" r:id="rId24"/>
    <p:sldId id="317" r:id="rId25"/>
    <p:sldId id="329" r:id="rId26"/>
    <p:sldId id="333" r:id="rId27"/>
    <p:sldId id="320" r:id="rId28"/>
    <p:sldId id="331" r:id="rId29"/>
    <p:sldId id="308" r:id="rId30"/>
    <p:sldId id="284" r:id="rId31"/>
  </p:sldIdLst>
  <p:sldSz cx="9144000" cy="5143500" type="screen16x9"/>
  <p:notesSz cx="6670675" cy="9777413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A47"/>
    <a:srgbClr val="5A5A5A"/>
    <a:srgbClr val="52AB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71" autoAdjust="0"/>
    <p:restoredTop sz="94673" autoAdjust="0"/>
  </p:normalViewPr>
  <p:slideViewPr>
    <p:cSldViewPr>
      <p:cViewPr varScale="1">
        <p:scale>
          <a:sx n="138" d="100"/>
          <a:sy n="138" d="100"/>
        </p:scale>
        <p:origin x="186" y="1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26" cy="4888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778505" y="0"/>
            <a:ext cx="2890626" cy="4888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F9E39-5071-49D7-A110-3902A4B680D8}" type="datetimeFigureOut">
              <a:rPr lang="hu-HU" smtClean="0"/>
              <a:t>2022. 05. 09.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286845"/>
            <a:ext cx="2890626" cy="4888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778505" y="9286845"/>
            <a:ext cx="2890626" cy="4888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553EFC-CC59-4235-AF78-0D4D06DB8EB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35747503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26" cy="4888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778505" y="0"/>
            <a:ext cx="2890626" cy="48887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09AC99-D4BC-4BBC-B933-15B302B32C3A}" type="datetimeFigureOut">
              <a:rPr lang="hu-HU" smtClean="0"/>
              <a:t>2022. 05. 09.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76200" y="733425"/>
            <a:ext cx="6518275" cy="366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67068" y="4644271"/>
            <a:ext cx="5336540" cy="439983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286845"/>
            <a:ext cx="2890626" cy="4888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778505" y="9286845"/>
            <a:ext cx="2890626" cy="48887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9F4DCB-42B8-4EC0-8856-7874386B1CF7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8954124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9F4DCB-42B8-4EC0-8856-7874386B1CF7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93792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9F4DCB-42B8-4EC0-8856-7874386B1CF7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0720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9F4DCB-42B8-4EC0-8856-7874386B1CF7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4520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9F4DCB-42B8-4EC0-8856-7874386B1CF7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908891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9F4DCB-42B8-4EC0-8856-7874386B1CF7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686799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9F4DCB-42B8-4EC0-8856-7874386B1CF7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41346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9F4DCB-42B8-4EC0-8856-7874386B1CF7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4647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9F4DCB-42B8-4EC0-8856-7874386B1CF7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313866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9F4DCB-42B8-4EC0-8856-7874386B1CF7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69658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9F4DCB-42B8-4EC0-8856-7874386B1CF7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10147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9F4DCB-42B8-4EC0-8856-7874386B1CF7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94325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9F4DCB-42B8-4EC0-8856-7874386B1CF7}" type="slidenum">
              <a:rPr lang="hu-HU" smtClean="0"/>
              <a:t>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42132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9F4DCB-42B8-4EC0-8856-7874386B1CF7}" type="slidenum">
              <a:rPr lang="hu-HU" smtClean="0"/>
              <a:t>20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463982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9F4DCB-42B8-4EC0-8856-7874386B1CF7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088721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9F4DCB-42B8-4EC0-8856-7874386B1CF7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650766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9F4DCB-42B8-4EC0-8856-7874386B1CF7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8250418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9F4DCB-42B8-4EC0-8856-7874386B1CF7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86483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9F4DCB-42B8-4EC0-8856-7874386B1CF7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6439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9F4DCB-42B8-4EC0-8856-7874386B1CF7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350084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9F4DCB-42B8-4EC0-8856-7874386B1CF7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053240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9F4DCB-42B8-4EC0-8856-7874386B1CF7}" type="slidenum">
              <a:rPr lang="hu-HU" smtClean="0"/>
              <a:t>28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02272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9F4DCB-42B8-4EC0-8856-7874386B1CF7}" type="slidenum">
              <a:rPr lang="hu-HU" smtClean="0"/>
              <a:t>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15815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9F4DCB-42B8-4EC0-8856-7874386B1CF7}" type="slidenum">
              <a:rPr lang="hu-HU" smtClean="0"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43392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9F4DCB-42B8-4EC0-8856-7874386B1CF7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495324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9F4DCB-42B8-4EC0-8856-7874386B1CF7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104190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9F4DCB-42B8-4EC0-8856-7874386B1CF7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2021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9F4DCB-42B8-4EC0-8856-7874386B1CF7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2539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Élőfej helye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D9F4DCB-42B8-4EC0-8856-7874386B1CF7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61414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827584" y="562727"/>
            <a:ext cx="7196336" cy="1231337"/>
          </a:xfrm>
        </p:spPr>
        <p:txBody>
          <a:bodyPr>
            <a:normAutofit/>
          </a:bodyPr>
          <a:lstStyle>
            <a:lvl1pPr algn="l">
              <a:defRPr sz="4400" b="1">
                <a:solidFill>
                  <a:schemeClr val="bg1"/>
                </a:solidFill>
              </a:defRPr>
            </a:lvl1pPr>
          </a:lstStyle>
          <a:p>
            <a:r>
              <a:rPr lang="hu-HU"/>
              <a:t>Mintacím szerkesztése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827584" y="1858871"/>
            <a:ext cx="6400800" cy="1314450"/>
          </a:xfrm>
        </p:spPr>
        <p:txBody>
          <a:bodyPr/>
          <a:lstStyle>
            <a:lvl1pPr marL="0" indent="0" algn="l">
              <a:buNone/>
              <a:defRPr>
                <a:solidFill>
                  <a:srgbClr val="52ABD8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/>
              <a:t>Kattintson ide az alcím mintájának szerkesztéséhez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85794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BBBA86C-A578-4E4A-811E-A976C29EFC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AD2F10-750B-4C8A-B5CA-1F391988E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6826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BBBA86C-A578-4E4A-811E-A976C29EFC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AD2F10-750B-4C8A-B5CA-1F391988E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808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BBBA86C-A578-4E4A-811E-A976C29EFC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AD2F10-750B-4C8A-B5CA-1F391988E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47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BBBA86C-A578-4E4A-811E-A976C29EFC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AD2F10-750B-4C8A-B5CA-1F391988E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509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BBBA86C-A578-4E4A-811E-A976C29EFC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AD2F10-750B-4C8A-B5CA-1F391988E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1882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BBBA86C-A578-4E4A-811E-A976C29EFC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AD2F10-750B-4C8A-B5CA-1F391988E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2614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BBBA86C-A578-4E4A-811E-A976C29EFC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AD2F10-750B-4C8A-B5CA-1F391988E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55870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BBBA86C-A578-4E4A-811E-A976C29EFC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AD2F10-750B-4C8A-B5CA-1F391988E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7328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97E28DA-D15F-8141-AFCE-6D00A2421A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4F79E11E-4DCE-6542-815B-EB28B5567A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EC9C91F-3AF4-C647-AED0-BAA247498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9138-C53A-8B4C-8EB7-2A00800223E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2022. 05. 09.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6FD47E38-CFA5-1B4E-B467-99EF22B9A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95DD840-8B1A-2E49-91F0-0E26E0481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1D54-AFA8-524C-8E80-D55C759D629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9837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6A36F91-C713-E748-B77B-C70572A08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C18438E-EA08-5849-9703-B2BAD932D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F7AC5B98-F905-4E42-A20D-65531A302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9138-C53A-8B4C-8EB7-2A00800223E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2022. 05. 09.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12D7CD23-BA03-C147-9DBA-0121510A9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AF62E163-68E6-DB47-ADA4-FA1A13BFB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1D54-AFA8-524C-8E80-D55C759D629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75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ím és tartal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 helye 7"/>
          <p:cNvSpPr>
            <a:spLocks noGrp="1"/>
          </p:cNvSpPr>
          <p:nvPr>
            <p:ph type="body" sz="quarter" idx="13"/>
          </p:nvPr>
        </p:nvSpPr>
        <p:spPr>
          <a:xfrm>
            <a:off x="395537" y="951570"/>
            <a:ext cx="8280152" cy="3823624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5550254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FA3E89B-C596-7444-B1F6-60DC7AED7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E643977-2586-274C-A1DE-C5884A7381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98F504B-CA1D-4042-9ABA-09ABFAE5D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9138-C53A-8B4C-8EB7-2A00800223E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2022. 05. 09.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D7372E7-2595-FD46-9936-C09712827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7E7434D-23E2-274E-BA17-6BDCCB63C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1D54-AFA8-524C-8E80-D55C759D629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375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99FF596A-030A-2F42-9501-C69108FA2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4C7900A-BD8E-2446-8F27-6522C9A11B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8972E57-A82E-B442-A745-24930E7AA5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B3FFC1CD-26CE-204D-A5F9-59867B581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9138-C53A-8B4C-8EB7-2A00800223E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2022. 05. 09.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12AE9DD0-6943-CC47-BFA7-821E9D7F3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ACB4C84-620A-0744-AC91-16C489F6B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1D54-AFA8-524C-8E80-D55C759D629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4484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A20375A-54EA-5A49-A475-81F3E2949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E62BF0D8-2926-EB42-909E-7FB107A2C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F71171EE-691A-6A4F-8FD5-BC00BF9997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6DDCB8B-FE54-1F47-A104-02783C6293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BCB2D688-5761-B449-8D8B-97563393E9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3977CF38-0019-F343-AFAF-60B427138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9138-C53A-8B4C-8EB7-2A00800223E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2022. 05. 09.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30D15101-3EF5-DC46-8AF2-EFD13120B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5106197E-B8E8-AC44-9861-14D0F4CF2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1D54-AFA8-524C-8E80-D55C759D629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1932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6E2A16C6-5A7C-6349-899F-A54943D6D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E05BD032-29CE-6643-8D9B-AFC0F9792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9138-C53A-8B4C-8EB7-2A00800223E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2022. 05. 09.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2B7C5B4E-EC71-8E4C-B595-3D2120F1E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1F871076-2370-DD41-B2B1-AF000B978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1D54-AFA8-524C-8E80-D55C759D629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8995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30CD1B77-F547-BE49-AED5-8F9AD9004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9138-C53A-8B4C-8EB7-2A00800223E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2022. 05. 09.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58C4971C-422D-6E4A-A32F-B9991AA8B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63AE4722-C5D6-E54C-99BB-3DC775FC6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1D54-AFA8-524C-8E80-D55C759D629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6608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EE7F134-92E4-D149-8F63-E5BF28370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9C85A8C6-A385-7142-B5A9-984FB7CA3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9A74EB6-0A10-F549-A420-F6549B6345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DF6CFB4E-4B2C-B848-AAF8-970DFEE93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9138-C53A-8B4C-8EB7-2A00800223E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2022. 05. 09.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F2E5CA1-2252-D34B-98D8-897DA377A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E0B6887-F5A1-594F-BF46-80E47F8BF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1D54-AFA8-524C-8E80-D55C759D629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911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884377C-37D7-054A-A949-639BC8725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A4850D01-2F4B-7D48-AE92-3ED3E0FC386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C22E4069-0534-7D4B-90B8-0220B0D10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6CE9EA50-4655-6D41-8BD6-4EC1291BD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9138-C53A-8B4C-8EB7-2A00800223E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2022. 05. 09.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CD6A893C-9FAE-654C-B3FB-DF1615B9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4192B01E-A040-D74A-A083-69375106F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1D54-AFA8-524C-8E80-D55C759D629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1924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3BE0EDF-767C-2A4F-A812-147B34883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BF152045-AF67-2843-B617-AB7C9FDBE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AE16A83-DA2E-CC40-8ECE-6BAC38369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9138-C53A-8B4C-8EB7-2A00800223E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2022. 05. 09.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7792DB8-076C-7F46-9F8D-7242A84A6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5DEC897-F889-E14F-AEAC-3C83B1B91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1D54-AFA8-524C-8E80-D55C759D629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1268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D447686E-B686-2042-8EB3-369A847488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07EB134E-EF11-CA40-8F00-58798B5645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D8926A9-8E2A-C64A-BDF7-77410B168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A9138-C53A-8B4C-8EB7-2A00800223E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2022. 05. 09.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4566C24-2F0E-EB41-AE9A-78D7DD8B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8A3F1EE-55BA-AC4F-AB96-EE9B0ED3E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E1D54-AFA8-524C-8E80-D55C759D629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674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ím és tartalom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25048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Üre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>
          <a:xfrm>
            <a:off x="3505200" y="4645581"/>
            <a:ext cx="2133600" cy="273844"/>
          </a:xfrm>
        </p:spPr>
        <p:txBody>
          <a:bodyPr/>
          <a:lstStyle>
            <a:lvl1pPr algn="ctr">
              <a:defRPr/>
            </a:lvl1pPr>
          </a:lstStyle>
          <a:p>
            <a:fld id="{910D84A5-4420-47BB-8A60-640AB96D8188}" type="slidenum">
              <a:rPr lang="hu-HU" smtClean="0"/>
              <a:pPr/>
              <a:t>‹#›</a:t>
            </a:fld>
            <a:endParaRPr lang="hu-HU" dirty="0"/>
          </a:p>
        </p:txBody>
      </p:sp>
      <p:sp>
        <p:nvSpPr>
          <p:cNvPr id="5" name="Szöveg helye 7"/>
          <p:cNvSpPr>
            <a:spLocks noGrp="1"/>
          </p:cNvSpPr>
          <p:nvPr>
            <p:ph type="body" sz="quarter" idx="13"/>
          </p:nvPr>
        </p:nvSpPr>
        <p:spPr>
          <a:xfrm>
            <a:off x="395537" y="368306"/>
            <a:ext cx="8280152" cy="401804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3232595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gyéni elrendezé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7668344" y="4587974"/>
            <a:ext cx="792088" cy="273844"/>
          </a:xfrm>
        </p:spPr>
        <p:txBody>
          <a:bodyPr/>
          <a:lstStyle>
            <a:lvl1pPr algn="ctr">
              <a:defRPr/>
            </a:lvl1pPr>
          </a:lstStyle>
          <a:p>
            <a:fld id="{910D84A5-4420-47BB-8A60-640AB96D8188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6" name="Szöveg helye 7"/>
          <p:cNvSpPr>
            <a:spLocks noGrp="1"/>
          </p:cNvSpPr>
          <p:nvPr>
            <p:ph type="body" sz="quarter" idx="13"/>
          </p:nvPr>
        </p:nvSpPr>
        <p:spPr>
          <a:xfrm>
            <a:off x="395537" y="368306"/>
            <a:ext cx="8280152" cy="401804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22652749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gyéni elrendezé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7668344" y="4587974"/>
            <a:ext cx="792088" cy="273844"/>
          </a:xfrm>
        </p:spPr>
        <p:txBody>
          <a:bodyPr/>
          <a:lstStyle>
            <a:lvl1pPr algn="ctr">
              <a:defRPr/>
            </a:lvl1pPr>
          </a:lstStyle>
          <a:p>
            <a:fld id="{910D84A5-4420-47BB-8A60-640AB96D8188}" type="slidenum">
              <a:rPr lang="hu-HU" smtClean="0"/>
              <a:pPr/>
              <a:t>‹#›</a:t>
            </a:fld>
            <a:endParaRPr lang="hu-HU"/>
          </a:p>
        </p:txBody>
      </p:sp>
      <p:sp>
        <p:nvSpPr>
          <p:cNvPr id="7" name="Szöveg helye 7"/>
          <p:cNvSpPr>
            <a:spLocks noGrp="1"/>
          </p:cNvSpPr>
          <p:nvPr>
            <p:ph type="body" sz="quarter" idx="13"/>
          </p:nvPr>
        </p:nvSpPr>
        <p:spPr>
          <a:xfrm>
            <a:off x="395537" y="368306"/>
            <a:ext cx="8280152" cy="401804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hu-HU"/>
              <a:t>Mintaszöveg szerkesztése</a:t>
            </a:r>
          </a:p>
        </p:txBody>
      </p:sp>
    </p:spTree>
    <p:extLst>
      <p:ext uri="{BB962C8B-B14F-4D97-AF65-F5344CB8AC3E}">
        <p14:creationId xmlns:p14="http://schemas.microsoft.com/office/powerpoint/2010/main" val="178710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hu-HU"/>
              <a:t>Alcím mintájának szerkesztése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BBBA86C-A578-4E4A-811E-A976C29EFC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AD2F10-750B-4C8A-B5CA-1F391988E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50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BBBA86C-A578-4E4A-811E-A976C29EFC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AD2F10-750B-4C8A-B5CA-1F391988E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2184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1BBBA86C-A578-4E4A-811E-A976C29EFC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1EAD2F10-750B-4C8A-B5CA-1F391988E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17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05ED9-5261-400E-973E-2C4C82C377AB}" type="datetimeFigureOut">
              <a:rPr lang="hu-HU" smtClean="0"/>
              <a:t>2022. 05. 09.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0D84A5-4420-47BB-8A60-640AB96D818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521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0" r:id="rId3"/>
    <p:sldLayoutId id="2147483727" r:id="rId4"/>
    <p:sldLayoutId id="2147483728" r:id="rId5"/>
    <p:sldLayoutId id="2147483729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BBBA86C-A578-4E4A-811E-A976C29EFC7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5/9/2022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1EAD2F10-750B-4C8A-B5CA-1F391988EE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32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75636ADB-9916-AA4E-9C74-54ACA7404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95A5EFFD-2B33-6149-900C-E97084F037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D9FFC6D4-DB19-024D-91B3-1190C3C73F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A9138-C53A-8B4C-8EB7-2A00800223E7}" type="datetimeFigureOut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2022. 05. 09.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2A2D50C-E3B7-0B45-9083-67EB45E0E8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50F0667-49DA-DC43-A10A-B0E5B4CBC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E1D54-AFA8-524C-8E80-D55C759D6296}" type="slidenum">
              <a:rPr lang="hu-H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hu-H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68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749" r:id="rId6"/>
    <p:sldLayoutId id="2147483750" r:id="rId7"/>
    <p:sldLayoutId id="2147483751" r:id="rId8"/>
    <p:sldLayoutId id="2147483752" r:id="rId9"/>
    <p:sldLayoutId id="2147483753" r:id="rId10"/>
    <p:sldLayoutId id="214748375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6.emf"/><Relationship Id="rId4" Type="http://schemas.openxmlformats.org/officeDocument/2006/relationships/package" Target="../embeddings/Microsoft_Word_Document.docx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emf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A4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43A819-CD9E-3D44-999D-BDC526C8F8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5616" y="1342640"/>
            <a:ext cx="7173416" cy="852810"/>
          </a:xfrm>
        </p:spPr>
        <p:txBody>
          <a:bodyPr>
            <a:normAutofit fontScale="90000"/>
          </a:bodyPr>
          <a:lstStyle/>
          <a:p>
            <a:r>
              <a:rPr lang="hu-HU" sz="4000" b="1" dirty="0">
                <a:solidFill>
                  <a:schemeClr val="bg1"/>
                </a:solidFill>
                <a:latin typeface="+mn-lt"/>
              </a:rPr>
              <a:t>KRAFT – Synergy Campus - Kőszeg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8719B020-1CF4-8B4A-8336-B8D88277BB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pPr lvl="0" defTabSz="914400">
              <a:lnSpc>
                <a:spcPct val="100000"/>
              </a:lnSpc>
              <a:spcBef>
                <a:spcPct val="20000"/>
              </a:spcBef>
            </a:pPr>
            <a:r>
              <a:rPr lang="hu-HU" sz="2400" dirty="0">
                <a:solidFill>
                  <a:srgbClr val="52ABD8"/>
                </a:solidFill>
              </a:rPr>
              <a:t>Dr. </a:t>
            </a:r>
            <a:r>
              <a:rPr lang="hu-HU" sz="2400" dirty="0" err="1">
                <a:solidFill>
                  <a:srgbClr val="52ABD8"/>
                </a:solidFill>
              </a:rPr>
              <a:t>Miszlivetz</a:t>
            </a:r>
            <a:r>
              <a:rPr lang="hu-HU" sz="2400" dirty="0">
                <a:solidFill>
                  <a:srgbClr val="52ABD8"/>
                </a:solidFill>
              </a:rPr>
              <a:t> Ferenc</a:t>
            </a:r>
          </a:p>
          <a:p>
            <a:pPr defTabSz="914400">
              <a:lnSpc>
                <a:spcPct val="110000"/>
              </a:lnSpc>
              <a:spcBef>
                <a:spcPct val="20000"/>
              </a:spcBef>
            </a:pPr>
            <a:r>
              <a:rPr lang="hu-HU" sz="2400" dirty="0">
                <a:solidFill>
                  <a:srgbClr val="52ABD8"/>
                </a:solidFill>
              </a:rPr>
              <a:t>Főigazgató </a:t>
            </a:r>
          </a:p>
          <a:p>
            <a:pPr defTabSz="914400">
              <a:lnSpc>
                <a:spcPct val="110000"/>
              </a:lnSpc>
              <a:spcBef>
                <a:spcPct val="20000"/>
              </a:spcBef>
            </a:pPr>
            <a:r>
              <a:rPr lang="hu-HU" sz="2400" dirty="0">
                <a:solidFill>
                  <a:srgbClr val="52ABD8"/>
                </a:solidFill>
              </a:rPr>
              <a:t>FTI-iASK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2097762A-B4E9-4A4A-9073-E69C4C732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014" y="296058"/>
            <a:ext cx="1376620" cy="476659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5FCF6F41-EC29-224D-A86F-9328E9EA65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9324" y="3271451"/>
            <a:ext cx="2504676" cy="2489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53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dirty="0" err="1">
                <a:solidFill>
                  <a:srgbClr val="002A47"/>
                </a:solidFill>
              </a:rPr>
              <a:t>Sgraffitos</a:t>
            </a:r>
            <a:r>
              <a:rPr lang="hu-HU" b="1" dirty="0">
                <a:solidFill>
                  <a:srgbClr val="002A47"/>
                </a:solidFill>
              </a:rPr>
              <a:t> ház – könyvtár</a:t>
            </a:r>
            <a:endParaRPr lang="hu-HU" dirty="0">
              <a:solidFill>
                <a:srgbClr val="002A47"/>
              </a:solidFill>
            </a:endParaRPr>
          </a:p>
          <a:p>
            <a:pPr algn="just"/>
            <a:r>
              <a:rPr lang="hu-HU" sz="1400" dirty="0"/>
              <a:t>A patinás épületben tematikus könyvtár és kutatóhelyek működnek. Padlásterének átalakításával új belső terek jöttek létre, amelyek modern könyvtári szolgáltatásokat nyújtanak, és megfelelnek a kutatói és olvasói igényeknek. Az új kialakítású tetőtérben a multimédiás terem  tanórák és nagyobb kurzusok, előadások helyszínéül is szolgál. </a:t>
            </a:r>
          </a:p>
          <a:p>
            <a:pPr algn="just"/>
            <a:r>
              <a:rPr lang="hu-HU" sz="1400" dirty="0"/>
              <a:t>2018-ban valósult meg.</a:t>
            </a:r>
          </a:p>
        </p:txBody>
      </p:sp>
      <p:pic>
        <p:nvPicPr>
          <p:cNvPr id="2050" name="Picture 2" descr="A kÃ©pen a kÃ¶vetkezÅk lehetnek: belsÅ tÃ©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169" y="3025381"/>
            <a:ext cx="2664296" cy="1826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A kÃ©pen a kÃ¶vetkezÅk lehetnek: 1 szemÃ©ly, Ã©gbolt Ã©s tÃºra/szabadtÃ©r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50" y="3075806"/>
            <a:ext cx="2664296" cy="1776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A kÃ©pen a kÃ¶vetkezÅk lehetnek: 1 szemÃ©ly, Ã¼lÃ©s Ã©s belsÅ tÃ©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319208" y="2211710"/>
            <a:ext cx="4432810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236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pPr algn="ctr"/>
            <a:r>
              <a:rPr lang="hu-HU" b="1" dirty="0">
                <a:solidFill>
                  <a:srgbClr val="002A47"/>
                </a:solidFill>
              </a:rPr>
              <a:t>Festetics Palota – </a:t>
            </a:r>
            <a:r>
              <a:rPr lang="hu-HU" b="1" dirty="0" err="1">
                <a:solidFill>
                  <a:srgbClr val="002A47"/>
                </a:solidFill>
              </a:rPr>
              <a:t>Hankiss</a:t>
            </a:r>
            <a:r>
              <a:rPr lang="hu-HU" b="1" dirty="0">
                <a:solidFill>
                  <a:srgbClr val="002A47"/>
                </a:solidFill>
              </a:rPr>
              <a:t> Archívum és Professzorok Háza</a:t>
            </a:r>
            <a:endParaRPr lang="hu-HU" dirty="0">
              <a:solidFill>
                <a:srgbClr val="002A47"/>
              </a:solidFill>
            </a:endParaRPr>
          </a:p>
          <a:p>
            <a:pPr lvl="0"/>
            <a:endParaRPr lang="hu-HU" sz="1800" dirty="0"/>
          </a:p>
          <a:p>
            <a:pPr lvl="0" algn="just"/>
            <a:r>
              <a:rPr lang="hu-HU" sz="1800" dirty="0"/>
              <a:t>Az Intézet tudományos életének központja, helyet biztosítva a </a:t>
            </a:r>
            <a:r>
              <a:rPr lang="hu-HU" sz="1800" dirty="0" err="1"/>
              <a:t>Hankiss</a:t>
            </a:r>
            <a:r>
              <a:rPr lang="hu-HU" sz="1800" dirty="0"/>
              <a:t> Kutató Archívumnak, az ISES Alapítvány gyűjteményeinek, és mindenekelőtt a hazai és nemzetközi ösztöndíjas kutatóknak.</a:t>
            </a:r>
          </a:p>
          <a:p>
            <a:pPr lvl="0"/>
            <a:r>
              <a:rPr lang="hu-HU" sz="1800" dirty="0"/>
              <a:t>2018-ban felújításra került.</a:t>
            </a:r>
          </a:p>
          <a:p>
            <a:endParaRPr lang="hu-HU" sz="18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984" y="3147814"/>
            <a:ext cx="1593000" cy="1196000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2499742"/>
            <a:ext cx="3813614" cy="2542409"/>
          </a:xfrm>
          <a:prstGeom prst="rect">
            <a:avLst/>
          </a:prstGeom>
        </p:spPr>
      </p:pic>
      <p:pic>
        <p:nvPicPr>
          <p:cNvPr id="8" name="Kép 7" descr="Hely, történet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8" y="2914901"/>
            <a:ext cx="3190875" cy="212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 descr="Festetics Palota, Kősze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7033" y="3238751"/>
            <a:ext cx="2705100" cy="1803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82472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3"/>
          </p:nvPr>
        </p:nvSpPr>
        <p:spPr>
          <a:xfrm>
            <a:off x="395537" y="951570"/>
            <a:ext cx="3888431" cy="2916324"/>
          </a:xfrm>
        </p:spPr>
        <p:txBody>
          <a:bodyPr>
            <a:normAutofit/>
          </a:bodyPr>
          <a:lstStyle/>
          <a:p>
            <a:pPr algn="ctr"/>
            <a:r>
              <a:rPr lang="hu-HU" b="1" dirty="0">
                <a:solidFill>
                  <a:srgbClr val="002A47"/>
                </a:solidFill>
              </a:rPr>
              <a:t>Bencés rendház felújítása  – </a:t>
            </a:r>
            <a:r>
              <a:rPr lang="hu-HU" b="1" dirty="0" err="1">
                <a:solidFill>
                  <a:srgbClr val="002A47"/>
                </a:solidFill>
              </a:rPr>
              <a:t>Benedict</a:t>
            </a:r>
            <a:r>
              <a:rPr lang="hu-HU" b="1" dirty="0">
                <a:solidFill>
                  <a:srgbClr val="002A47"/>
                </a:solidFill>
              </a:rPr>
              <a:t> Hotel</a:t>
            </a:r>
          </a:p>
          <a:p>
            <a:r>
              <a:rPr lang="hu-HU" sz="1600" dirty="0"/>
              <a:t>Magyar Bencés Kongregáció Pannonhalmi Főapátsághoz tartozó épület az </a:t>
            </a:r>
            <a:r>
              <a:rPr lang="hu-HU" sz="1600" dirty="0" err="1"/>
              <a:t>FTI-iASK</a:t>
            </a:r>
            <a:r>
              <a:rPr lang="hu-HU" sz="1600" dirty="0"/>
              <a:t> kutatói és vendégei, valamint </a:t>
            </a:r>
            <a:r>
              <a:rPr lang="pl-PL" sz="1600" dirty="0"/>
              <a:t>a Pannon Egyetem oktatói és hallgatói, </a:t>
            </a:r>
            <a:r>
              <a:rPr lang="hu-HU" sz="1600" dirty="0"/>
              <a:t>illetve a városba látogató turisták számára biztosít szálláslehetőséget. </a:t>
            </a:r>
          </a:p>
          <a:p>
            <a:r>
              <a:rPr lang="hu-HU" sz="1600" dirty="0"/>
              <a:t>2020-ban elkészült.</a:t>
            </a:r>
          </a:p>
          <a:p>
            <a:endParaRPr lang="hu-HU" sz="15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1" y="3632137"/>
            <a:ext cx="1874062" cy="1303560"/>
          </a:xfrm>
          <a:prstGeom prst="rect">
            <a:avLst/>
          </a:prstGeom>
        </p:spPr>
      </p:pic>
      <p:sp>
        <p:nvSpPr>
          <p:cNvPr id="3" name="Téglalap 2"/>
          <p:cNvSpPr/>
          <p:nvPr/>
        </p:nvSpPr>
        <p:spPr>
          <a:xfrm>
            <a:off x="4427984" y="1015026"/>
            <a:ext cx="4572000" cy="17235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hu-HU" sz="2400" b="1" dirty="0">
                <a:solidFill>
                  <a:srgbClr val="002A47"/>
                </a:solidFill>
                <a:latin typeface="Calibri" panose="020F0502020204030204" pitchFamily="34" charset="0"/>
              </a:rPr>
              <a:t>Bálház, a „civil palota”</a:t>
            </a:r>
          </a:p>
          <a:p>
            <a:endParaRPr lang="hu-HU" dirty="0"/>
          </a:p>
          <a:p>
            <a:r>
              <a:rPr lang="hu-HU" sz="1600" dirty="0"/>
              <a:t>A magas kultúra és a közéleti rendezvények méltó központja lesz.</a:t>
            </a:r>
          </a:p>
          <a:p>
            <a:r>
              <a:rPr lang="hu-HU" sz="1600" dirty="0"/>
              <a:t>A kiviteli szerződés megkötésre került, a kivitelezés megindítása folyamatban van.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645" y="2768848"/>
            <a:ext cx="1444081" cy="2166122"/>
          </a:xfrm>
          <a:prstGeom prst="rect">
            <a:avLst/>
          </a:prstGeom>
        </p:spPr>
      </p:pic>
      <p:pic>
        <p:nvPicPr>
          <p:cNvPr id="8" name="Kép 7" descr="https://turizmus.com/html/data/cikk/117/1542/cikk_1171542/koszeg2_mti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5583" y="3632137"/>
            <a:ext cx="1874062" cy="1303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Kép 8" descr="https://iask.hu/wp-content/uploads/2021/09/bh1_n.jpg?x35998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254" y="3125061"/>
            <a:ext cx="2792730" cy="184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6077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3"/>
          </p:nvPr>
        </p:nvSpPr>
        <p:spPr>
          <a:xfrm>
            <a:off x="395537" y="951570"/>
            <a:ext cx="8280152" cy="4068452"/>
          </a:xfrm>
        </p:spPr>
        <p:txBody>
          <a:bodyPr>
            <a:normAutofit/>
          </a:bodyPr>
          <a:lstStyle/>
          <a:p>
            <a:pPr algn="ctr"/>
            <a:r>
              <a:rPr lang="hu-HU" b="1" dirty="0">
                <a:solidFill>
                  <a:srgbClr val="002A47"/>
                </a:solidFill>
              </a:rPr>
              <a:t>Kőszegi zsinagóga és </a:t>
            </a:r>
            <a:r>
              <a:rPr lang="hu-HU" b="1" dirty="0" err="1">
                <a:solidFill>
                  <a:srgbClr val="002A47"/>
                </a:solidFill>
              </a:rPr>
              <a:t>rabbiház</a:t>
            </a:r>
            <a:endParaRPr lang="hu-HU" dirty="0">
              <a:solidFill>
                <a:srgbClr val="002A47"/>
              </a:solidFill>
            </a:endParaRPr>
          </a:p>
          <a:p>
            <a:r>
              <a:rPr lang="hu-HU" sz="1800" dirty="0"/>
              <a:t>Épületegyütteséből multifunkcionális kulturális tér, modern művészeti központ, kiállítótér és koncertterem lesz úgy, hogy részben megőrzi eredeti funkcióját is. Tematikus kutatások számára is otthont ad. </a:t>
            </a:r>
          </a:p>
          <a:p>
            <a:r>
              <a:rPr lang="hu-HU" sz="1800" dirty="0"/>
              <a:t>A zsinagóga és </a:t>
            </a:r>
            <a:r>
              <a:rPr lang="hu-HU" sz="1800" dirty="0" err="1"/>
              <a:t>rabbiházak</a:t>
            </a:r>
            <a:r>
              <a:rPr lang="hu-HU" sz="1800" dirty="0"/>
              <a:t> felújítása 2021. végén befejeződött. </a:t>
            </a:r>
            <a:endParaRPr lang="hu-HU" b="1" dirty="0"/>
          </a:p>
          <a:p>
            <a:endParaRPr lang="hu-HU" b="1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94851"/>
            <a:ext cx="3451315" cy="2449321"/>
          </a:xfrm>
          <a:prstGeom prst="rect">
            <a:avLst/>
          </a:prstGeom>
        </p:spPr>
      </p:pic>
      <p:pic>
        <p:nvPicPr>
          <p:cNvPr id="4" name="Kép 3" descr="C:\saját\kraft\épületek\zsinagóga\zsinagóga az utcáról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388" y="2720562"/>
            <a:ext cx="3600400" cy="2426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9788" y="1995686"/>
            <a:ext cx="2094212" cy="3147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318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églalap 3"/>
          <p:cNvSpPr/>
          <p:nvPr/>
        </p:nvSpPr>
        <p:spPr>
          <a:xfrm>
            <a:off x="683568" y="843558"/>
            <a:ext cx="812221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solidFill>
                  <a:srgbClr val="002A47"/>
                </a:solidFill>
              </a:rPr>
              <a:t>Volt MÁV Gyermekotthon:</a:t>
            </a:r>
            <a:r>
              <a:rPr lang="hu-HU" sz="2000" dirty="0">
                <a:solidFill>
                  <a:srgbClr val="002A47"/>
                </a:solidFill>
              </a:rPr>
              <a:t> </a:t>
            </a:r>
            <a:r>
              <a:rPr lang="hu-HU" sz="2000" b="1" dirty="0">
                <a:solidFill>
                  <a:srgbClr val="002A47"/>
                </a:solidFill>
              </a:rPr>
              <a:t>International Synergy Campus létrehozása</a:t>
            </a:r>
          </a:p>
          <a:p>
            <a:pPr algn="ctr"/>
            <a:endParaRPr lang="hu-HU" sz="2000" dirty="0">
              <a:solidFill>
                <a:srgbClr val="002A47"/>
              </a:solidFill>
            </a:endParaRPr>
          </a:p>
          <a:p>
            <a:pPr algn="just"/>
            <a:r>
              <a:rPr lang="hu-HU" sz="1400" dirty="0"/>
              <a:t>Az épületben egy nemzetközi szintű, közép-európai kisugárzású tudásközpont létrehozása valósul meg, kutatói és fejlesztő laboratóriumok, előadótermek és vendégszobák kialakításával. Az FTI-iASK fő célja, hogy ideális alkotókörnyezetet biztosítson a legkiválóbb hazai és külföldi kutatók számára a Kőszegen történő alkotáshoz, továbbá, hogy nemzetközi szinten biztosítsa a tudományos élet infrastrukturális és technikai feltételeit.</a:t>
            </a:r>
          </a:p>
          <a:p>
            <a:pPr algn="just"/>
            <a:endParaRPr lang="hu-HU" sz="1400" b="1" dirty="0"/>
          </a:p>
          <a:p>
            <a:r>
              <a:rPr lang="hu-HU" sz="1400" b="1" dirty="0"/>
              <a:t>Az ingatlan felújítása 2022 januárjában megkezdődött.</a:t>
            </a:r>
          </a:p>
        </p:txBody>
      </p:sp>
      <p:pic>
        <p:nvPicPr>
          <p:cNvPr id="4100" name="Picture 4" descr="https://static.regon.hu/ma/2018/05/619516_koszegi_campu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88" y="3043381"/>
            <a:ext cx="2577600" cy="171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tatic.regon.hu/ma/2018/05/619506_koszegi_campu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353" y="3034457"/>
            <a:ext cx="2642646" cy="1761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static.regon.hu/ma/2018/05/619502_koszegi_campu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292" y="3039805"/>
            <a:ext cx="2640492" cy="175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696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38346" cy="2859782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-164555"/>
            <a:ext cx="4716016" cy="3614273"/>
          </a:xfrm>
          <a:prstGeom prst="rect">
            <a:avLst/>
          </a:prstGeom>
        </p:spPr>
      </p:pic>
      <p:pic>
        <p:nvPicPr>
          <p:cNvPr id="5" name="Kép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07243"/>
            <a:ext cx="4427984" cy="2636258"/>
          </a:xfrm>
          <a:prstGeom prst="rect">
            <a:avLst/>
          </a:prstGeom>
        </p:spPr>
      </p:pic>
      <p:pic>
        <p:nvPicPr>
          <p:cNvPr id="6" name="Kép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507243"/>
            <a:ext cx="4716016" cy="2636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490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5" y="-295275"/>
            <a:ext cx="9201150" cy="573405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240847">
            <a:off x="934592" y="-271890"/>
            <a:ext cx="6293962" cy="5406773"/>
          </a:xfrm>
          <a:prstGeom prst="rect">
            <a:avLst/>
          </a:prstGeom>
          <a:blipFill dpi="0" rotWithShape="1">
            <a:blip r:embed="rId5">
              <a:alphaModFix amt="3000"/>
            </a:blip>
            <a:srcRect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62807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6966"/>
            <a:ext cx="7092280" cy="5129499"/>
          </a:xfrm>
          <a:prstGeom prst="rect">
            <a:avLst/>
          </a:prstGeom>
        </p:spPr>
      </p:pic>
      <p:sp>
        <p:nvSpPr>
          <p:cNvPr id="2" name="Szöveg helye 1"/>
          <p:cNvSpPr>
            <a:spLocks noGrp="1"/>
          </p:cNvSpPr>
          <p:nvPr>
            <p:ph type="body" sz="quarter" idx="13"/>
          </p:nvPr>
        </p:nvSpPr>
        <p:spPr>
          <a:xfrm>
            <a:off x="-18378" y="1312841"/>
            <a:ext cx="8280152" cy="3823624"/>
          </a:xfrm>
        </p:spPr>
        <p:txBody>
          <a:bodyPr>
            <a:noAutofit/>
          </a:bodyPr>
          <a:lstStyle/>
          <a:p>
            <a:endParaRPr lang="hu-HU" sz="1600" b="1" dirty="0"/>
          </a:p>
          <a:p>
            <a:endParaRPr lang="hu-HU" sz="1600" b="1" dirty="0"/>
          </a:p>
          <a:p>
            <a:endParaRPr lang="hu-HU" sz="1600" b="1" dirty="0"/>
          </a:p>
          <a:p>
            <a:endParaRPr lang="hu-HU" sz="1600" b="1" dirty="0"/>
          </a:p>
          <a:p>
            <a:endParaRPr lang="hu-HU" sz="1600" b="1" dirty="0"/>
          </a:p>
          <a:p>
            <a:endParaRPr lang="hu-HU" sz="1600" b="1" dirty="0"/>
          </a:p>
          <a:p>
            <a:pPr>
              <a:spcAft>
                <a:spcPts val="300"/>
              </a:spcAft>
            </a:pPr>
            <a:r>
              <a:rPr lang="hu-HU" sz="1600" b="1" dirty="0"/>
              <a:t>Télikert</a:t>
            </a:r>
          </a:p>
          <a:p>
            <a:pPr>
              <a:spcAft>
                <a:spcPts val="300"/>
              </a:spcAft>
            </a:pPr>
            <a:r>
              <a:rPr lang="hu-HU" sz="1600" b="1" dirty="0"/>
              <a:t>Sportpályák</a:t>
            </a:r>
          </a:p>
          <a:p>
            <a:pPr>
              <a:spcAft>
                <a:spcPts val="300"/>
              </a:spcAft>
            </a:pPr>
            <a:r>
              <a:rPr lang="hu-HU" sz="1600" b="1" dirty="0"/>
              <a:t>Pannon Bioszféra Kert</a:t>
            </a:r>
          </a:p>
          <a:p>
            <a:pPr>
              <a:spcAft>
                <a:spcPts val="300"/>
              </a:spcAft>
            </a:pPr>
            <a:r>
              <a:rPr lang="hu-HU" sz="1600" b="1" dirty="0"/>
              <a:t>Magyarország 2050 bemutatótér</a:t>
            </a:r>
          </a:p>
          <a:p>
            <a:pPr>
              <a:spcAft>
                <a:spcPts val="300"/>
              </a:spcAft>
            </a:pPr>
            <a:r>
              <a:rPr lang="hu-HU" sz="1600" b="1" dirty="0"/>
              <a:t>Genetikai őstörténeti sétány</a:t>
            </a:r>
            <a:r>
              <a:rPr lang="pt-BR" sz="1600" b="1" dirty="0"/>
              <a:t>- labirintus</a:t>
            </a:r>
            <a:endParaRPr lang="hu-HU" sz="1600" dirty="0"/>
          </a:p>
          <a:p>
            <a:pPr>
              <a:spcAft>
                <a:spcPts val="300"/>
              </a:spcAft>
            </a:pPr>
            <a:r>
              <a:rPr lang="hu-HU" sz="1600" b="1" dirty="0"/>
              <a:t>Multifunkcionális, nyitható szabadtéri színpad és kiállítótér</a:t>
            </a:r>
          </a:p>
          <a:p>
            <a:endParaRPr lang="hu-HU" sz="1600" dirty="0"/>
          </a:p>
        </p:txBody>
      </p:sp>
      <p:sp>
        <p:nvSpPr>
          <p:cNvPr id="4" name="Ellipszis 3"/>
          <p:cNvSpPr/>
          <p:nvPr/>
        </p:nvSpPr>
        <p:spPr>
          <a:xfrm rot="20025875">
            <a:off x="3219803" y="961223"/>
            <a:ext cx="3384376" cy="1296144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 rot="20025875">
            <a:off x="6334706" y="1090751"/>
            <a:ext cx="1296748" cy="1259202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6" name="Ellipszis 5"/>
          <p:cNvSpPr/>
          <p:nvPr/>
        </p:nvSpPr>
        <p:spPr>
          <a:xfrm rot="20025875">
            <a:off x="7423042" y="1929417"/>
            <a:ext cx="1296748" cy="1259202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 rot="20025875">
            <a:off x="5731397" y="2806141"/>
            <a:ext cx="1857669" cy="1443137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 rot="20025875">
            <a:off x="5925595" y="1765002"/>
            <a:ext cx="449423" cy="1105536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cxnSp>
        <p:nvCxnSpPr>
          <p:cNvPr id="10" name="Egyenes összekötő nyíllal 9"/>
          <p:cNvCxnSpPr/>
          <p:nvPr/>
        </p:nvCxnSpPr>
        <p:spPr>
          <a:xfrm flipV="1">
            <a:off x="827584" y="3106024"/>
            <a:ext cx="4261729" cy="214182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zis 10"/>
          <p:cNvSpPr/>
          <p:nvPr/>
        </p:nvSpPr>
        <p:spPr>
          <a:xfrm rot="19774918">
            <a:off x="5075351" y="3008738"/>
            <a:ext cx="305399" cy="148847"/>
          </a:xfrm>
          <a:prstGeom prst="ellipse">
            <a:avLst/>
          </a:prstGeom>
          <a:solidFill>
            <a:schemeClr val="accent1">
              <a:alpha val="5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13" name="Egyenes összekötő nyíllal 12"/>
          <p:cNvCxnSpPr/>
          <p:nvPr/>
        </p:nvCxnSpPr>
        <p:spPr>
          <a:xfrm flipV="1">
            <a:off x="1199632" y="1779662"/>
            <a:ext cx="3228352" cy="1888845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nyíllal 14"/>
          <p:cNvCxnSpPr/>
          <p:nvPr/>
        </p:nvCxnSpPr>
        <p:spPr>
          <a:xfrm flipV="1">
            <a:off x="1979712" y="1923678"/>
            <a:ext cx="4721322" cy="2047885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nyíllal 16"/>
          <p:cNvCxnSpPr/>
          <p:nvPr/>
        </p:nvCxnSpPr>
        <p:spPr>
          <a:xfrm flipV="1">
            <a:off x="2872479" y="2638613"/>
            <a:ext cx="4939881" cy="1656782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nyíllal 18"/>
          <p:cNvCxnSpPr/>
          <p:nvPr/>
        </p:nvCxnSpPr>
        <p:spPr>
          <a:xfrm flipV="1">
            <a:off x="3563888" y="3725624"/>
            <a:ext cx="2952328" cy="859923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gyenes összekötő nyíllal 20"/>
          <p:cNvCxnSpPr/>
          <p:nvPr/>
        </p:nvCxnSpPr>
        <p:spPr>
          <a:xfrm flipV="1">
            <a:off x="4397675" y="2286382"/>
            <a:ext cx="1782803" cy="2496544"/>
          </a:xfrm>
          <a:prstGeom prst="straightConnector1">
            <a:avLst/>
          </a:prstGeom>
          <a:ln w="254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zövegdoboz 8"/>
          <p:cNvSpPr txBox="1"/>
          <p:nvPr/>
        </p:nvSpPr>
        <p:spPr>
          <a:xfrm>
            <a:off x="323528" y="779792"/>
            <a:ext cx="439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2A47"/>
                </a:solidFill>
              </a:rPr>
              <a:t>ISC – Művészetek és Tudományok Kertje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073377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0"/>
            <a:ext cx="7179584" cy="5143500"/>
          </a:xfrm>
          <a:prstGeom prst="rect">
            <a:avLst/>
          </a:prstGeom>
        </p:spPr>
      </p:pic>
      <p:sp>
        <p:nvSpPr>
          <p:cNvPr id="4" name="Ellipszis 3"/>
          <p:cNvSpPr/>
          <p:nvPr/>
        </p:nvSpPr>
        <p:spPr>
          <a:xfrm>
            <a:off x="4284544" y="3243827"/>
            <a:ext cx="648072" cy="36004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sz="1200" dirty="0"/>
          </a:p>
        </p:txBody>
      </p:sp>
      <p:sp>
        <p:nvSpPr>
          <p:cNvPr id="5" name="Ellipszis 4"/>
          <p:cNvSpPr/>
          <p:nvPr/>
        </p:nvSpPr>
        <p:spPr>
          <a:xfrm>
            <a:off x="4098880" y="2198517"/>
            <a:ext cx="391017" cy="288032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Ellipszis 5"/>
          <p:cNvSpPr/>
          <p:nvPr/>
        </p:nvSpPr>
        <p:spPr>
          <a:xfrm>
            <a:off x="4467572" y="2649096"/>
            <a:ext cx="64807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Ellipszis 6"/>
          <p:cNvSpPr/>
          <p:nvPr/>
        </p:nvSpPr>
        <p:spPr>
          <a:xfrm rot="4832872">
            <a:off x="4036934" y="2740931"/>
            <a:ext cx="648072" cy="360040"/>
          </a:xfrm>
          <a:prstGeom prst="ellipse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Ellipszis 7"/>
          <p:cNvSpPr/>
          <p:nvPr/>
        </p:nvSpPr>
        <p:spPr>
          <a:xfrm>
            <a:off x="4360970" y="3799100"/>
            <a:ext cx="391017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9" name="Ellipszis 8"/>
          <p:cNvSpPr/>
          <p:nvPr/>
        </p:nvSpPr>
        <p:spPr>
          <a:xfrm>
            <a:off x="4426359" y="2163254"/>
            <a:ext cx="391017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0" name="Ellipszis 9"/>
          <p:cNvSpPr/>
          <p:nvPr/>
        </p:nvSpPr>
        <p:spPr>
          <a:xfrm>
            <a:off x="3591370" y="318695"/>
            <a:ext cx="3816424" cy="1288411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Ellipszis 10"/>
          <p:cNvSpPr/>
          <p:nvPr/>
        </p:nvSpPr>
        <p:spPr>
          <a:xfrm>
            <a:off x="6289731" y="1882290"/>
            <a:ext cx="1440160" cy="113799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2" name="Ellipszis 11"/>
          <p:cNvSpPr/>
          <p:nvPr/>
        </p:nvSpPr>
        <p:spPr>
          <a:xfrm>
            <a:off x="6910720" y="2998760"/>
            <a:ext cx="1440160" cy="113799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3" name="Ellipszis 12"/>
          <p:cNvSpPr/>
          <p:nvPr/>
        </p:nvSpPr>
        <p:spPr>
          <a:xfrm>
            <a:off x="5011383" y="3219822"/>
            <a:ext cx="1440160" cy="113799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Szövegdoboz 13"/>
          <p:cNvSpPr txBox="1"/>
          <p:nvPr/>
        </p:nvSpPr>
        <p:spPr>
          <a:xfrm>
            <a:off x="-39533" y="1043256"/>
            <a:ext cx="20887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hu-HU" sz="1200" dirty="0">
                <a:solidFill>
                  <a:srgbClr val="002060"/>
                </a:solidFill>
              </a:rPr>
              <a:t>Laborok, kutató központok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hu-HU" sz="1200" dirty="0">
                <a:solidFill>
                  <a:srgbClr val="002060"/>
                </a:solidFill>
              </a:rPr>
              <a:t>Irodalmi és zenei központok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hu-HU" sz="1200" dirty="0">
                <a:solidFill>
                  <a:srgbClr val="002060"/>
                </a:solidFill>
              </a:rPr>
              <a:t>ENSZ egyetem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hu-HU" sz="1200" dirty="0">
                <a:solidFill>
                  <a:srgbClr val="002060"/>
                </a:solidFill>
              </a:rPr>
              <a:t>KRAFT Központ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hu-HU" sz="1200" dirty="0">
                <a:solidFill>
                  <a:srgbClr val="002060"/>
                </a:solidFill>
              </a:rPr>
              <a:t>Nemzetközi Doktori Iskola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hu-HU" sz="1200" dirty="0">
                <a:solidFill>
                  <a:srgbClr val="FF0000"/>
                </a:solidFill>
              </a:rPr>
              <a:t>Közép-Európai Kutatókönyvtár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hu-HU" sz="1200" dirty="0">
                <a:solidFill>
                  <a:srgbClr val="FF0000"/>
                </a:solidFill>
              </a:rPr>
              <a:t>Nyelvi Továbbképző Intézet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hu-HU" sz="1200" dirty="0">
                <a:solidFill>
                  <a:srgbClr val="FF0000"/>
                </a:solidFill>
              </a:rPr>
              <a:t>Szeminárium- és előadótermek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hu-HU" sz="1200" dirty="0">
                <a:solidFill>
                  <a:srgbClr val="FF0000"/>
                </a:solidFill>
              </a:rPr>
              <a:t>Professzori és kutató szállások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hu-HU" sz="1200" dirty="0">
                <a:solidFill>
                  <a:srgbClr val="FF0000"/>
                </a:solidFill>
              </a:rPr>
              <a:t>Színház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hu-HU" sz="1200" dirty="0">
                <a:solidFill>
                  <a:srgbClr val="FF0000"/>
                </a:solidFill>
              </a:rPr>
              <a:t>Étterem, kávézó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hu-HU" sz="1200" dirty="0">
                <a:solidFill>
                  <a:srgbClr val="FF0000"/>
                </a:solidFill>
              </a:rPr>
              <a:t>Kiállítótér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hu-HU" sz="1200" dirty="0">
                <a:solidFill>
                  <a:srgbClr val="FFC000"/>
                </a:solidFill>
              </a:rPr>
              <a:t>Sportpályák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hu-HU" sz="1200" dirty="0">
                <a:solidFill>
                  <a:srgbClr val="00B050"/>
                </a:solidFill>
              </a:rPr>
              <a:t>Kertélmény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hu-HU" sz="1200" dirty="0">
                <a:solidFill>
                  <a:srgbClr val="00B050"/>
                </a:solidFill>
              </a:rPr>
              <a:t>Planetárium</a:t>
            </a:r>
          </a:p>
        </p:txBody>
      </p:sp>
      <p:sp>
        <p:nvSpPr>
          <p:cNvPr id="15" name="Ellipszis 14"/>
          <p:cNvSpPr/>
          <p:nvPr/>
        </p:nvSpPr>
        <p:spPr>
          <a:xfrm>
            <a:off x="5580112" y="2139702"/>
            <a:ext cx="467587" cy="9001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6" name="Ellipszis 15"/>
          <p:cNvSpPr/>
          <p:nvPr/>
        </p:nvSpPr>
        <p:spPr>
          <a:xfrm rot="20653554">
            <a:off x="3532943" y="2130846"/>
            <a:ext cx="576044" cy="196460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7" name="Ellipszis 16"/>
          <p:cNvSpPr/>
          <p:nvPr/>
        </p:nvSpPr>
        <p:spPr>
          <a:xfrm>
            <a:off x="4490411" y="2553109"/>
            <a:ext cx="211560" cy="18042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59" name="Egyenes összekötő nyíllal 58"/>
          <p:cNvCxnSpPr/>
          <p:nvPr/>
        </p:nvCxnSpPr>
        <p:spPr>
          <a:xfrm flipV="1">
            <a:off x="5011383" y="2643758"/>
            <a:ext cx="568729" cy="72008"/>
          </a:xfrm>
          <a:prstGeom prst="straightConnector1">
            <a:avLst/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Egyenes összekötő nyíllal 60"/>
          <p:cNvCxnSpPr>
            <a:stCxn id="13" idx="6"/>
          </p:cNvCxnSpPr>
          <p:nvPr/>
        </p:nvCxnSpPr>
        <p:spPr>
          <a:xfrm flipV="1">
            <a:off x="6451543" y="3666006"/>
            <a:ext cx="459177" cy="122813"/>
          </a:xfrm>
          <a:prstGeom prst="straightConnector1">
            <a:avLst/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Egyenes összekötő nyíllal 62"/>
          <p:cNvCxnSpPr/>
          <p:nvPr/>
        </p:nvCxnSpPr>
        <p:spPr>
          <a:xfrm flipV="1">
            <a:off x="6116956" y="2836108"/>
            <a:ext cx="394208" cy="510210"/>
          </a:xfrm>
          <a:prstGeom prst="straightConnector1">
            <a:avLst/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Egyenes összekötő nyíllal 64"/>
          <p:cNvCxnSpPr/>
          <p:nvPr/>
        </p:nvCxnSpPr>
        <p:spPr>
          <a:xfrm flipH="1" flipV="1">
            <a:off x="7668345" y="2643758"/>
            <a:ext cx="360039" cy="447455"/>
          </a:xfrm>
          <a:prstGeom prst="straightConnector1">
            <a:avLst/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Egyenes összekötő nyíllal 66"/>
          <p:cNvCxnSpPr>
            <a:stCxn id="10" idx="4"/>
            <a:endCxn id="15" idx="0"/>
          </p:cNvCxnSpPr>
          <p:nvPr/>
        </p:nvCxnSpPr>
        <p:spPr>
          <a:xfrm>
            <a:off x="5499582" y="1607106"/>
            <a:ext cx="314324" cy="532596"/>
          </a:xfrm>
          <a:prstGeom prst="straightConnector1">
            <a:avLst/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Egyenes összekötő nyíllal 68"/>
          <p:cNvCxnSpPr/>
          <p:nvPr/>
        </p:nvCxnSpPr>
        <p:spPr>
          <a:xfrm flipH="1">
            <a:off x="5341043" y="2962604"/>
            <a:ext cx="361756" cy="329226"/>
          </a:xfrm>
          <a:prstGeom prst="straightConnector1">
            <a:avLst/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Egyenes összekötő nyíllal 71"/>
          <p:cNvCxnSpPr/>
          <p:nvPr/>
        </p:nvCxnSpPr>
        <p:spPr>
          <a:xfrm flipV="1">
            <a:off x="6039455" y="2491901"/>
            <a:ext cx="595868" cy="57532"/>
          </a:xfrm>
          <a:prstGeom prst="straightConnector1">
            <a:avLst/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Egyenes összekötő nyíllal 73"/>
          <p:cNvCxnSpPr/>
          <p:nvPr/>
        </p:nvCxnSpPr>
        <p:spPr>
          <a:xfrm flipV="1">
            <a:off x="3509040" y="2997946"/>
            <a:ext cx="699694" cy="105703"/>
          </a:xfrm>
          <a:prstGeom prst="straightConnector1">
            <a:avLst/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Egyenes összekötő nyíllal 75"/>
          <p:cNvCxnSpPr/>
          <p:nvPr/>
        </p:nvCxnSpPr>
        <p:spPr>
          <a:xfrm>
            <a:off x="4280211" y="2425499"/>
            <a:ext cx="254239" cy="882505"/>
          </a:xfrm>
          <a:prstGeom prst="straightConnector1">
            <a:avLst/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gyenes összekötő nyíllal 77"/>
          <p:cNvCxnSpPr/>
          <p:nvPr/>
        </p:nvCxnSpPr>
        <p:spPr>
          <a:xfrm>
            <a:off x="4194187" y="2277495"/>
            <a:ext cx="492825" cy="510279"/>
          </a:xfrm>
          <a:prstGeom prst="straightConnector1">
            <a:avLst/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Egyenes összekötő nyíllal 79"/>
          <p:cNvCxnSpPr/>
          <p:nvPr/>
        </p:nvCxnSpPr>
        <p:spPr>
          <a:xfrm flipH="1">
            <a:off x="4426231" y="2825138"/>
            <a:ext cx="317542" cy="464792"/>
          </a:xfrm>
          <a:prstGeom prst="straightConnector1">
            <a:avLst/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Egyenes összekötő nyíllal 81"/>
          <p:cNvCxnSpPr/>
          <p:nvPr/>
        </p:nvCxnSpPr>
        <p:spPr>
          <a:xfrm flipH="1">
            <a:off x="4548684" y="2337783"/>
            <a:ext cx="54340" cy="1658799"/>
          </a:xfrm>
          <a:prstGeom prst="straightConnector1">
            <a:avLst/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Egyenes összekötő nyíllal 83"/>
          <p:cNvCxnSpPr>
            <a:endCxn id="6" idx="0"/>
          </p:cNvCxnSpPr>
          <p:nvPr/>
        </p:nvCxnSpPr>
        <p:spPr>
          <a:xfrm flipH="1">
            <a:off x="4791608" y="1552388"/>
            <a:ext cx="141008" cy="1096708"/>
          </a:xfrm>
          <a:prstGeom prst="straightConnector1">
            <a:avLst/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Egyenes összekötő nyíllal 92"/>
          <p:cNvCxnSpPr/>
          <p:nvPr/>
        </p:nvCxnSpPr>
        <p:spPr>
          <a:xfrm flipH="1">
            <a:off x="7292134" y="1177130"/>
            <a:ext cx="29049" cy="746548"/>
          </a:xfrm>
          <a:prstGeom prst="straightConnector1">
            <a:avLst/>
          </a:prstGeom>
          <a:ln w="3492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5545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3"/>
          </p:nvPr>
        </p:nvSpPr>
        <p:spPr>
          <a:xfrm>
            <a:off x="395536" y="987574"/>
            <a:ext cx="8280152" cy="3427580"/>
          </a:xfrm>
        </p:spPr>
        <p:txBody>
          <a:bodyPr numCol="1">
            <a:normAutofit fontScale="85000" lnSpcReduction="20000"/>
          </a:bodyPr>
          <a:lstStyle/>
          <a:p>
            <a:pPr algn="ctr"/>
            <a:r>
              <a:rPr lang="hu-HU" b="1" dirty="0">
                <a:solidFill>
                  <a:srgbClr val="002A47"/>
                </a:solidFill>
              </a:rPr>
              <a:t>Az </a:t>
            </a:r>
            <a:r>
              <a:rPr lang="hu-HU" b="1" dirty="0" err="1">
                <a:solidFill>
                  <a:srgbClr val="002A47"/>
                </a:solidFill>
              </a:rPr>
              <a:t>ISC-ben</a:t>
            </a:r>
            <a:r>
              <a:rPr lang="hu-HU" b="1" dirty="0">
                <a:solidFill>
                  <a:srgbClr val="002A47"/>
                </a:solidFill>
              </a:rPr>
              <a:t> megvalósuló funkciók</a:t>
            </a:r>
          </a:p>
          <a:p>
            <a:pPr algn="ctr"/>
            <a:endParaRPr lang="hu-HU" b="1" dirty="0">
              <a:solidFill>
                <a:srgbClr val="002A47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dirty="0"/>
              <a:t>ENSZ egyetem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dirty="0"/>
              <a:t>Regionális KRAFT Központ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dirty="0"/>
              <a:t>Kutatóközpontok - FTI-iASK </a:t>
            </a:r>
            <a:r>
              <a:rPr lang="hu-HU" dirty="0" err="1"/>
              <a:t>FlexLab</a:t>
            </a:r>
            <a:endParaRPr lang="hu-HU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dirty="0"/>
              <a:t>Pannon Egyetem Kőszegi Kampusz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dirty="0"/>
              <a:t>Interdiszciplináris Egyetemközi Platform – Nemzetközi Doktori Iskola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dirty="0"/>
              <a:t>Közép-Európai Kutatókönyvtár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dirty="0"/>
              <a:t>Nyelvi Továbbképző Intézet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dirty="0"/>
              <a:t>Kertélmény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hu-HU" dirty="0"/>
              <a:t>Kiszolgáló funkciók (planetárium, étterem, kávézó, sport)</a:t>
            </a:r>
          </a:p>
        </p:txBody>
      </p:sp>
    </p:spTree>
    <p:extLst>
      <p:ext uri="{BB962C8B-B14F-4D97-AF65-F5344CB8AC3E}">
        <p14:creationId xmlns:p14="http://schemas.microsoft.com/office/powerpoint/2010/main" val="15273720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pPr algn="ctr"/>
            <a:r>
              <a:rPr lang="hu-HU" b="1" dirty="0">
                <a:solidFill>
                  <a:srgbClr val="002A47"/>
                </a:solidFill>
              </a:rPr>
              <a:t>Mérföldkövek</a:t>
            </a:r>
            <a:endParaRPr lang="hu-HU" dirty="0">
              <a:solidFill>
                <a:srgbClr val="002A47"/>
              </a:solidFill>
            </a:endParaRPr>
          </a:p>
          <a:p>
            <a:endParaRPr lang="hu-HU" dirty="0"/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hu-HU" sz="1900" b="1" dirty="0"/>
              <a:t>1998. </a:t>
            </a:r>
            <a:r>
              <a:rPr lang="hu-HU" sz="1900" dirty="0"/>
              <a:t>A Társadalomtudományok és Európa-tanulmányok Intézet </a:t>
            </a:r>
            <a:r>
              <a:rPr lang="hu-HU" sz="1900" b="1" dirty="0">
                <a:solidFill>
                  <a:srgbClr val="002A47"/>
                </a:solidFill>
              </a:rPr>
              <a:t>Alapítvány</a:t>
            </a:r>
            <a:r>
              <a:rPr lang="hu-HU" sz="1900" dirty="0"/>
              <a:t> (ISES Alapítvány) megkezdi működését.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hu-HU" sz="1900" b="1" dirty="0"/>
              <a:t>2013. </a:t>
            </a:r>
            <a:r>
              <a:rPr lang="hu-HU" sz="1900" dirty="0"/>
              <a:t>Megjelenik Dr. </a:t>
            </a:r>
            <a:r>
              <a:rPr lang="hu-HU" sz="1900" dirty="0" err="1"/>
              <a:t>Miszlivetz</a:t>
            </a:r>
            <a:r>
              <a:rPr lang="hu-HU" sz="1900" dirty="0"/>
              <a:t> Ferenc – Márkus Eszter közös tanulmánya a „A </a:t>
            </a:r>
            <a:r>
              <a:rPr lang="hu-HU" sz="1900" b="1" dirty="0">
                <a:solidFill>
                  <a:srgbClr val="002A47"/>
                </a:solidFill>
              </a:rPr>
              <a:t>Kraft-index</a:t>
            </a:r>
            <a:r>
              <a:rPr lang="hu-HU" sz="1900" dirty="0"/>
              <a:t> – kreatív városok – fenntartható vidék” címmel, amely a KRAFT koncepció módszertani alapját jelenti.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hu-HU" sz="1900" b="1" dirty="0"/>
              <a:t>2014. </a:t>
            </a:r>
            <a:r>
              <a:rPr lang="hu-HU" sz="1900" dirty="0"/>
              <a:t>január A Kormány a „Kreatív város fenntartható vidék" a </a:t>
            </a:r>
            <a:r>
              <a:rPr lang="hu-HU" sz="1900" dirty="0" err="1"/>
              <a:t>Nyugat-Pannon</a:t>
            </a:r>
            <a:r>
              <a:rPr lang="hu-HU" sz="1900" dirty="0"/>
              <a:t> régióban Új regionális fejlesztési koncepció megvalósíthatóságával kapcsolatos egyes kérdésekről szóló 1011/2014.  (I. 17.) </a:t>
            </a:r>
            <a:r>
              <a:rPr lang="hu-HU" sz="1900" b="1" dirty="0">
                <a:solidFill>
                  <a:srgbClr val="002A47"/>
                </a:solidFill>
              </a:rPr>
              <a:t>Korm. határozatával</a:t>
            </a:r>
            <a:r>
              <a:rPr lang="hu-HU" sz="1900" dirty="0">
                <a:solidFill>
                  <a:srgbClr val="002A47"/>
                </a:solidFill>
              </a:rPr>
              <a:t>  </a:t>
            </a:r>
            <a:r>
              <a:rPr lang="hu-HU" sz="1900" dirty="0"/>
              <a:t>dönt arról, hogy támogatja a „Kreatív város - fenntartható vidék": új regionális fejlesztési stratégia Kőszeg város példáján koncepció </a:t>
            </a:r>
            <a:r>
              <a:rPr lang="hu-HU" sz="1900" b="1" dirty="0">
                <a:solidFill>
                  <a:srgbClr val="002A47"/>
                </a:solidFill>
              </a:rPr>
              <a:t>Nemzeti Programként</a:t>
            </a:r>
            <a:r>
              <a:rPr lang="hu-HU" sz="1900" dirty="0">
                <a:solidFill>
                  <a:srgbClr val="002A47"/>
                </a:solidFill>
              </a:rPr>
              <a:t> </a:t>
            </a:r>
            <a:r>
              <a:rPr lang="hu-HU" sz="1900" dirty="0"/>
              <a:t>történő részletes kidolgozását, a koncepció </a:t>
            </a:r>
            <a:r>
              <a:rPr lang="hu-HU" sz="1900" b="1" dirty="0">
                <a:solidFill>
                  <a:srgbClr val="002A47"/>
                </a:solidFill>
              </a:rPr>
              <a:t>megvalósíthatósági tanulmány</a:t>
            </a:r>
            <a:r>
              <a:rPr lang="hu-HU" sz="1900" dirty="0"/>
              <a:t>ának elkészítését. </a:t>
            </a:r>
          </a:p>
          <a:p>
            <a:endParaRPr lang="hu-HU" sz="2000" dirty="0"/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49965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um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1275279"/>
              </p:ext>
            </p:extLst>
          </p:nvPr>
        </p:nvGraphicFramePr>
        <p:xfrm>
          <a:off x="1547664" y="764006"/>
          <a:ext cx="6136172" cy="440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Document" r:id="rId4" imgW="5756614" imgH="4130794" progId="Word.Document.12">
                  <p:embed/>
                </p:oleObj>
              </mc:Choice>
              <mc:Fallback>
                <p:oleObj name="Document" r:id="rId4" imgW="5756614" imgH="413079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47664" y="764006"/>
                        <a:ext cx="6136172" cy="4403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40015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kerekített téglalap 4"/>
          <p:cNvSpPr/>
          <p:nvPr/>
        </p:nvSpPr>
        <p:spPr>
          <a:xfrm>
            <a:off x="285452" y="885962"/>
            <a:ext cx="3196424" cy="4109708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/>
            <a:endParaRPr lang="hu-HU" sz="7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Lekerekített téglalap 5"/>
          <p:cNvSpPr/>
          <p:nvPr/>
        </p:nvSpPr>
        <p:spPr>
          <a:xfrm>
            <a:off x="537443" y="1456031"/>
            <a:ext cx="1264258" cy="53894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675" dirty="0">
                <a:solidFill>
                  <a:prstClr val="black"/>
                </a:solidFill>
                <a:latin typeface="Calibri" panose="020F0502020204030204"/>
              </a:rPr>
              <a:t>Természet Társadalom Termelés </a:t>
            </a:r>
          </a:p>
          <a:p>
            <a:pPr algn="ctr" defTabSz="685800"/>
            <a:r>
              <a:rPr lang="hu-HU" sz="675" dirty="0">
                <a:solidFill>
                  <a:prstClr val="black"/>
                </a:solidFill>
                <a:latin typeface="Calibri" panose="020F0502020204030204"/>
              </a:rPr>
              <a:t>kutató központok</a:t>
            </a:r>
            <a:endParaRPr lang="en-US" sz="6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Lekerekített téglalap 8"/>
          <p:cNvSpPr/>
          <p:nvPr/>
        </p:nvSpPr>
        <p:spPr>
          <a:xfrm>
            <a:off x="4476347" y="885761"/>
            <a:ext cx="4204252" cy="218654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Lekerekített téglalap 9"/>
          <p:cNvSpPr/>
          <p:nvPr/>
        </p:nvSpPr>
        <p:spPr>
          <a:xfrm>
            <a:off x="4476347" y="3551695"/>
            <a:ext cx="4204252" cy="144266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" name="Lekerekített téglalap 10"/>
          <p:cNvSpPr/>
          <p:nvPr/>
        </p:nvSpPr>
        <p:spPr>
          <a:xfrm>
            <a:off x="1962018" y="1466172"/>
            <a:ext cx="1228477" cy="5128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675" dirty="0">
                <a:solidFill>
                  <a:prstClr val="black"/>
                </a:solidFill>
                <a:latin typeface="Calibri" panose="020F0502020204030204"/>
              </a:rPr>
              <a:t>Kultúra Kommunikáció Közösségek</a:t>
            </a:r>
          </a:p>
          <a:p>
            <a:pPr algn="ctr" defTabSz="685800"/>
            <a:r>
              <a:rPr lang="hu-HU" sz="675" dirty="0">
                <a:solidFill>
                  <a:prstClr val="black"/>
                </a:solidFill>
                <a:latin typeface="Calibri" panose="020F0502020204030204"/>
              </a:rPr>
              <a:t>kutató központok </a:t>
            </a:r>
            <a:endParaRPr lang="en-US" sz="6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Lekerekített téglalap 11"/>
          <p:cNvSpPr/>
          <p:nvPr/>
        </p:nvSpPr>
        <p:spPr>
          <a:xfrm>
            <a:off x="6829348" y="1284539"/>
            <a:ext cx="1228477" cy="5128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675" dirty="0">
                <a:solidFill>
                  <a:prstClr val="black"/>
                </a:solidFill>
                <a:latin typeface="Calibri" panose="020F0502020204030204"/>
              </a:rPr>
              <a:t>ENSZ Egyetem </a:t>
            </a:r>
            <a:endParaRPr lang="en-US" sz="6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Lekerekített téglalap 12"/>
          <p:cNvSpPr/>
          <p:nvPr/>
        </p:nvSpPr>
        <p:spPr>
          <a:xfrm>
            <a:off x="6848714" y="1880981"/>
            <a:ext cx="1228477" cy="5128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675" dirty="0">
                <a:solidFill>
                  <a:prstClr val="black"/>
                </a:solidFill>
                <a:latin typeface="Calibri" panose="020F0502020204030204"/>
              </a:rPr>
              <a:t>Corvinus Egyetem </a:t>
            </a:r>
            <a:endParaRPr lang="en-US" sz="6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Lekerekített téglalap 13"/>
          <p:cNvSpPr/>
          <p:nvPr/>
        </p:nvSpPr>
        <p:spPr>
          <a:xfrm>
            <a:off x="5313222" y="1880981"/>
            <a:ext cx="1228477" cy="5128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675" dirty="0">
                <a:solidFill>
                  <a:prstClr val="black"/>
                </a:solidFill>
                <a:latin typeface="Calibri" panose="020F0502020204030204"/>
              </a:rPr>
              <a:t>Semmelweis Egyetem</a:t>
            </a:r>
            <a:endParaRPr lang="en-US" sz="6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Lekerekített téglalap 14"/>
          <p:cNvSpPr/>
          <p:nvPr/>
        </p:nvSpPr>
        <p:spPr>
          <a:xfrm>
            <a:off x="6859190" y="2458169"/>
            <a:ext cx="1228477" cy="5128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675" dirty="0">
                <a:solidFill>
                  <a:prstClr val="black"/>
                </a:solidFill>
                <a:latin typeface="Calibri" panose="020F0502020204030204"/>
              </a:rPr>
              <a:t>Magyar Zene Háza</a:t>
            </a:r>
            <a:endParaRPr lang="en-US" sz="675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6" name="Ellipszis 15"/>
          <p:cNvSpPr/>
          <p:nvPr/>
        </p:nvSpPr>
        <p:spPr>
          <a:xfrm>
            <a:off x="3032338" y="2246836"/>
            <a:ext cx="2203121" cy="1857953"/>
          </a:xfrm>
          <a:prstGeom prst="ellipse">
            <a:avLst/>
          </a:prstGeom>
          <a:solidFill>
            <a:srgbClr val="002060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hu-HU" sz="675" b="1" dirty="0">
              <a:solidFill>
                <a:prstClr val="white"/>
              </a:solidFill>
              <a:latin typeface="Calibri" panose="020F0502020204030204"/>
            </a:endParaRPr>
          </a:p>
          <a:p>
            <a:pPr algn="ctr" defTabSz="685800"/>
            <a:endParaRPr lang="hu-HU" sz="675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Lekerekített téglalap 16"/>
          <p:cNvSpPr/>
          <p:nvPr/>
        </p:nvSpPr>
        <p:spPr>
          <a:xfrm>
            <a:off x="5313223" y="2458169"/>
            <a:ext cx="1265039" cy="5128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675" dirty="0">
                <a:solidFill>
                  <a:prstClr val="black"/>
                </a:solidFill>
                <a:latin typeface="Calibri" panose="020F0502020204030204"/>
              </a:rPr>
              <a:t>Pannon Egyetem</a:t>
            </a:r>
          </a:p>
        </p:txBody>
      </p:sp>
      <p:sp>
        <p:nvSpPr>
          <p:cNvPr id="18" name="Lekerekített téglalap 17"/>
          <p:cNvSpPr/>
          <p:nvPr/>
        </p:nvSpPr>
        <p:spPr>
          <a:xfrm>
            <a:off x="1266417" y="2852201"/>
            <a:ext cx="1228477" cy="5128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675" dirty="0">
                <a:solidFill>
                  <a:prstClr val="black"/>
                </a:solidFill>
                <a:latin typeface="Calibri" panose="020F0502020204030204"/>
              </a:rPr>
              <a:t>Regionális KRAFT Központ</a:t>
            </a:r>
          </a:p>
        </p:txBody>
      </p:sp>
      <p:sp>
        <p:nvSpPr>
          <p:cNvPr id="22" name="Szövegdoboz 21"/>
          <p:cNvSpPr txBox="1"/>
          <p:nvPr/>
        </p:nvSpPr>
        <p:spPr>
          <a:xfrm>
            <a:off x="788084" y="914855"/>
            <a:ext cx="2244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hu-HU" sz="1200" b="1" dirty="0">
                <a:solidFill>
                  <a:prstClr val="white"/>
                </a:solidFill>
                <a:latin typeface="Calibri" panose="020F0502020204030204"/>
              </a:rPr>
              <a:t>Felsőbbfokú Tanulmányok Intézete - iASK</a:t>
            </a:r>
            <a:endParaRPr lang="en-US" sz="1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1434434" y="247381"/>
            <a:ext cx="56533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hu-HU" b="1" dirty="0">
                <a:solidFill>
                  <a:srgbClr val="002060"/>
                </a:solidFill>
                <a:latin typeface="Calibri" panose="020F0502020204030204"/>
              </a:rPr>
              <a:t>International Synergy Campus - Kőszeg</a:t>
            </a:r>
            <a:endParaRPr lang="en-US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5912469" y="911563"/>
            <a:ext cx="1896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hu-HU" sz="1200" b="1" dirty="0">
                <a:solidFill>
                  <a:prstClr val="white"/>
                </a:solidFill>
                <a:latin typeface="Calibri" panose="020F0502020204030204"/>
              </a:rPr>
              <a:t>iASK partnerintézetek</a:t>
            </a:r>
            <a:endParaRPr lang="en-US" sz="1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5149585" y="3670758"/>
            <a:ext cx="30393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hu-HU" sz="1200" b="1" dirty="0">
                <a:solidFill>
                  <a:prstClr val="white"/>
                </a:solidFill>
                <a:latin typeface="Calibri" panose="020F0502020204030204"/>
              </a:rPr>
              <a:t>ISC által biztosított kiegészítő szolgáltatok</a:t>
            </a:r>
            <a:endParaRPr lang="en-US" sz="1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2330838" y="627514"/>
            <a:ext cx="31738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hu-HU" sz="1350" b="1" dirty="0">
                <a:solidFill>
                  <a:srgbClr val="002060"/>
                </a:solidFill>
                <a:latin typeface="Calibri" panose="020F0502020204030204"/>
              </a:rPr>
              <a:t>KUTATÁS és OKTATÁS</a:t>
            </a:r>
            <a:endParaRPr lang="en-US" sz="135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6116261" y="3237040"/>
            <a:ext cx="13360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hu-HU" sz="1350" b="1" dirty="0">
                <a:solidFill>
                  <a:srgbClr val="002060"/>
                </a:solidFill>
                <a:latin typeface="Calibri" panose="020F0502020204030204"/>
              </a:rPr>
              <a:t>SZOLGÁLTATÁS</a:t>
            </a:r>
            <a:endParaRPr lang="en-US" sz="1350" b="1" dirty="0">
              <a:solidFill>
                <a:srgbClr val="002060"/>
              </a:solidFill>
              <a:latin typeface="Calibri" panose="020F0502020204030204"/>
            </a:endParaRPr>
          </a:p>
        </p:txBody>
      </p:sp>
      <p:sp>
        <p:nvSpPr>
          <p:cNvPr id="29" name="Balra nyíl 28"/>
          <p:cNvSpPr/>
          <p:nvPr/>
        </p:nvSpPr>
        <p:spPr>
          <a:xfrm>
            <a:off x="3849748" y="1542564"/>
            <a:ext cx="363521" cy="292211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0" name="Balra nyíl 29"/>
          <p:cNvSpPr/>
          <p:nvPr/>
        </p:nvSpPr>
        <p:spPr>
          <a:xfrm>
            <a:off x="3849748" y="4113184"/>
            <a:ext cx="363521" cy="292211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Balra nyíl 30"/>
          <p:cNvSpPr/>
          <p:nvPr/>
        </p:nvSpPr>
        <p:spPr>
          <a:xfrm rot="10800000">
            <a:off x="3892651" y="1913308"/>
            <a:ext cx="363521" cy="292211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Balra nyíl 31"/>
          <p:cNvSpPr/>
          <p:nvPr/>
        </p:nvSpPr>
        <p:spPr>
          <a:xfrm rot="5400000">
            <a:off x="5395517" y="3170251"/>
            <a:ext cx="363521" cy="292211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Balra nyíl 32"/>
          <p:cNvSpPr/>
          <p:nvPr/>
        </p:nvSpPr>
        <p:spPr>
          <a:xfrm rot="16200000">
            <a:off x="7731154" y="3181376"/>
            <a:ext cx="363521" cy="292211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Balra nyíl 33"/>
          <p:cNvSpPr/>
          <p:nvPr/>
        </p:nvSpPr>
        <p:spPr>
          <a:xfrm rot="10800000">
            <a:off x="3902942" y="4481232"/>
            <a:ext cx="363521" cy="292211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Lekerekített téglalap 34"/>
          <p:cNvSpPr/>
          <p:nvPr/>
        </p:nvSpPr>
        <p:spPr>
          <a:xfrm>
            <a:off x="4819606" y="4043735"/>
            <a:ext cx="3369365" cy="78705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 defTabSz="685800">
              <a:buFontTx/>
              <a:buAutoNum type="arabicPeriod"/>
            </a:pPr>
            <a:r>
              <a:rPr lang="hu-HU" sz="675" dirty="0">
                <a:solidFill>
                  <a:prstClr val="black"/>
                </a:solidFill>
                <a:latin typeface="Calibri" panose="020F0502020204030204"/>
              </a:rPr>
              <a:t>Nyelvi Labor</a:t>
            </a:r>
          </a:p>
          <a:p>
            <a:pPr marL="171450" indent="-171450" algn="just" defTabSz="685800">
              <a:buFontTx/>
              <a:buAutoNum type="arabicPeriod"/>
            </a:pPr>
            <a:r>
              <a:rPr lang="hu-HU" sz="675" dirty="0">
                <a:solidFill>
                  <a:prstClr val="black"/>
                </a:solidFill>
                <a:latin typeface="Calibri" panose="020F0502020204030204"/>
              </a:rPr>
              <a:t>Sport, rekreáció és művészetterápia</a:t>
            </a:r>
          </a:p>
          <a:p>
            <a:pPr marL="171450" indent="-171450" algn="just" defTabSz="685800">
              <a:buFontTx/>
              <a:buAutoNum type="arabicPeriod"/>
            </a:pPr>
            <a:r>
              <a:rPr lang="hu-HU" sz="675" dirty="0">
                <a:solidFill>
                  <a:prstClr val="black"/>
                </a:solidFill>
                <a:latin typeface="Calibri" panose="020F0502020204030204"/>
              </a:rPr>
              <a:t>MÁV gyermekotthon interaktív emlék bemutatóterem a kávézóban</a:t>
            </a:r>
          </a:p>
          <a:p>
            <a:pPr marL="171450" indent="-171450" algn="just" defTabSz="685800">
              <a:buFontTx/>
              <a:buAutoNum type="arabicPeriod"/>
            </a:pPr>
            <a:r>
              <a:rPr lang="hu-HU" sz="675" dirty="0">
                <a:solidFill>
                  <a:prstClr val="black"/>
                </a:solidFill>
                <a:latin typeface="Calibri" panose="020F0502020204030204"/>
              </a:rPr>
              <a:t>Konyha – Étterem – Kávézó</a:t>
            </a:r>
          </a:p>
          <a:p>
            <a:pPr marL="171450" indent="-171450" algn="just" defTabSz="685800">
              <a:buFontTx/>
              <a:buAutoNum type="arabicPeriod"/>
            </a:pPr>
            <a:r>
              <a:rPr lang="hu-HU" sz="675" dirty="0">
                <a:solidFill>
                  <a:prstClr val="black"/>
                </a:solidFill>
                <a:latin typeface="Calibri" panose="020F0502020204030204"/>
              </a:rPr>
              <a:t>Multifunkcionális kiállítóterek</a:t>
            </a:r>
          </a:p>
          <a:p>
            <a:pPr marL="171450" indent="-171450" algn="just" defTabSz="685800">
              <a:buFontTx/>
              <a:buAutoNum type="arabicPeriod"/>
            </a:pPr>
            <a:r>
              <a:rPr lang="hu-HU" sz="675" dirty="0">
                <a:solidFill>
                  <a:prstClr val="black"/>
                </a:solidFill>
                <a:latin typeface="Calibri" panose="020F0502020204030204"/>
              </a:rPr>
              <a:t>Raktárak</a:t>
            </a:r>
          </a:p>
        </p:txBody>
      </p:sp>
      <p:sp>
        <p:nvSpPr>
          <p:cNvPr id="38" name="Lekerekített téglalap 37"/>
          <p:cNvSpPr/>
          <p:nvPr/>
        </p:nvSpPr>
        <p:spPr>
          <a:xfrm>
            <a:off x="3581179" y="2508223"/>
            <a:ext cx="1138595" cy="23072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675" dirty="0">
                <a:solidFill>
                  <a:prstClr val="black"/>
                </a:solidFill>
                <a:latin typeface="Calibri" panose="020F0502020204030204"/>
              </a:rPr>
              <a:t>Közép-Európai Kutatókönyvtár</a:t>
            </a:r>
          </a:p>
        </p:txBody>
      </p:sp>
      <p:sp>
        <p:nvSpPr>
          <p:cNvPr id="39" name="Lekerekített téglalap 38"/>
          <p:cNvSpPr/>
          <p:nvPr/>
        </p:nvSpPr>
        <p:spPr>
          <a:xfrm>
            <a:off x="3539145" y="3353831"/>
            <a:ext cx="1228477" cy="5128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675" dirty="0">
                <a:solidFill>
                  <a:prstClr val="black"/>
                </a:solidFill>
                <a:latin typeface="Calibri" panose="020F0502020204030204"/>
              </a:rPr>
              <a:t>Multifunkcionális könnyűszerkezetes pavilon a kertben színház, koncert, kiállító tér</a:t>
            </a:r>
          </a:p>
        </p:txBody>
      </p:sp>
      <p:sp>
        <p:nvSpPr>
          <p:cNvPr id="40" name="Lekerekített téglalap 39"/>
          <p:cNvSpPr/>
          <p:nvPr/>
        </p:nvSpPr>
        <p:spPr>
          <a:xfrm>
            <a:off x="3537047" y="2821585"/>
            <a:ext cx="1226859" cy="45560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675" dirty="0">
                <a:solidFill>
                  <a:prstClr val="black"/>
                </a:solidFill>
                <a:latin typeface="Calibri" panose="020F0502020204030204"/>
              </a:rPr>
              <a:t>Multifunkcionális kiállító- koncert és színházterem az épületen belül</a:t>
            </a:r>
          </a:p>
        </p:txBody>
      </p:sp>
      <p:sp>
        <p:nvSpPr>
          <p:cNvPr id="36" name="Lekerekített téglalap 35"/>
          <p:cNvSpPr/>
          <p:nvPr/>
        </p:nvSpPr>
        <p:spPr>
          <a:xfrm>
            <a:off x="5313222" y="1284539"/>
            <a:ext cx="1228477" cy="5128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en-US" sz="675" dirty="0">
                <a:solidFill>
                  <a:prstClr val="black"/>
                </a:solidFill>
                <a:latin typeface="Calibri" panose="020F0502020204030204"/>
              </a:rPr>
              <a:t>City University of New York</a:t>
            </a:r>
          </a:p>
        </p:txBody>
      </p:sp>
      <p:sp>
        <p:nvSpPr>
          <p:cNvPr id="42" name="Lekerekített téglalap 41"/>
          <p:cNvSpPr/>
          <p:nvPr/>
        </p:nvSpPr>
        <p:spPr>
          <a:xfrm>
            <a:off x="537443" y="2134382"/>
            <a:ext cx="1264258" cy="5281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675" dirty="0">
                <a:solidFill>
                  <a:prstClr val="black"/>
                </a:solidFill>
                <a:latin typeface="Calibri" panose="020F0502020204030204"/>
              </a:rPr>
              <a:t>ENSZ Egyetem</a:t>
            </a:r>
          </a:p>
        </p:txBody>
      </p:sp>
      <p:sp>
        <p:nvSpPr>
          <p:cNvPr id="43" name="Lekerekített téglalap 42"/>
          <p:cNvSpPr/>
          <p:nvPr/>
        </p:nvSpPr>
        <p:spPr>
          <a:xfrm>
            <a:off x="1266415" y="4237483"/>
            <a:ext cx="1228477" cy="5128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675" dirty="0">
                <a:solidFill>
                  <a:prstClr val="black"/>
                </a:solidFill>
                <a:latin typeface="Calibri" panose="020F0502020204030204"/>
              </a:rPr>
              <a:t>Nyelvi Továbbképző Intézet</a:t>
            </a:r>
          </a:p>
        </p:txBody>
      </p:sp>
      <p:sp>
        <p:nvSpPr>
          <p:cNvPr id="44" name="Lekerekített téglalap 43"/>
          <p:cNvSpPr/>
          <p:nvPr/>
        </p:nvSpPr>
        <p:spPr>
          <a:xfrm>
            <a:off x="1266416" y="3530876"/>
            <a:ext cx="1228477" cy="5128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675" dirty="0">
                <a:solidFill>
                  <a:prstClr val="black"/>
                </a:solidFill>
                <a:latin typeface="Calibri" panose="020F0502020204030204"/>
              </a:rPr>
              <a:t>ISES Alapítvány</a:t>
            </a:r>
          </a:p>
        </p:txBody>
      </p:sp>
      <p:sp>
        <p:nvSpPr>
          <p:cNvPr id="37" name="Lekerekített téglalap 36"/>
          <p:cNvSpPr/>
          <p:nvPr/>
        </p:nvSpPr>
        <p:spPr>
          <a:xfrm>
            <a:off x="1957449" y="2149689"/>
            <a:ext cx="1228477" cy="51285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hu-HU" sz="675" dirty="0">
                <a:solidFill>
                  <a:prstClr val="black"/>
                </a:solidFill>
                <a:latin typeface="Calibri" panose="020F0502020204030204"/>
              </a:rPr>
              <a:t>Nemzetközi Doktori Iskola</a:t>
            </a:r>
          </a:p>
        </p:txBody>
      </p:sp>
    </p:spTree>
    <p:extLst>
      <p:ext uri="{BB962C8B-B14F-4D97-AF65-F5344CB8AC3E}">
        <p14:creationId xmlns:p14="http://schemas.microsoft.com/office/powerpoint/2010/main" val="209316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2" grpId="0" animBg="1"/>
      <p:bldP spid="16" grpId="0" animBg="1"/>
      <p:bldP spid="18" grpId="0" animBg="1"/>
      <p:bldP spid="36" grpId="0" animBg="1"/>
      <p:bldP spid="42" grpId="0" animBg="1"/>
      <p:bldP spid="3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/>
          </a:p>
        </p:txBody>
      </p:sp>
      <p:pic>
        <p:nvPicPr>
          <p:cNvPr id="3" name="Kép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9542"/>
            <a:ext cx="9144000" cy="444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2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23798"/>
            <a:ext cx="9144000" cy="444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863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3"/>
          </p:nvPr>
        </p:nvSpPr>
        <p:spPr>
          <a:xfrm>
            <a:off x="107504" y="771550"/>
            <a:ext cx="8568952" cy="4083916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hu-HU" sz="2900" b="1" dirty="0">
                <a:solidFill>
                  <a:srgbClr val="002A47"/>
                </a:solidFill>
              </a:rPr>
              <a:t>Szinergiák bemutatása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hu-HU" dirty="0"/>
              <a:t>Az FTI-iASK International Synergy Campus által a kreatív és innovatív együttműködés új kerete jön létre, ahol a kölcsönhatások szerepe a  </a:t>
            </a:r>
            <a:r>
              <a:rPr lang="hu-HU" dirty="0" err="1"/>
              <a:t>stakeholderek</a:t>
            </a:r>
            <a:r>
              <a:rPr lang="hu-HU" dirty="0"/>
              <a:t> között elsődleges. 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hu-HU" dirty="0"/>
              <a:t>A felújításra kerülő épület kötött struktúráját építészeti és technikai eszközökkel (arany és ezüst gömbök, etc.) igyekszünk oldani, a szinergiák kibontakozásának, az inspirációk és intuíciók szabad áramlásának terét azonban a </a:t>
            </a:r>
            <a:r>
              <a:rPr lang="hu-HU" b="1" dirty="0">
                <a:solidFill>
                  <a:srgbClr val="002A47"/>
                </a:solidFill>
              </a:rPr>
              <a:t>Művészetek és Tudományok Kertje </a:t>
            </a:r>
            <a:r>
              <a:rPr lang="hu-HU" dirty="0"/>
              <a:t>biztosítja.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hu-HU" dirty="0"/>
              <a:t>Ez a grandiózus KERT az </a:t>
            </a:r>
            <a:r>
              <a:rPr lang="hu-HU" b="1" dirty="0">
                <a:solidFill>
                  <a:srgbClr val="002A47"/>
                </a:solidFill>
              </a:rPr>
              <a:t>Open </a:t>
            </a:r>
            <a:r>
              <a:rPr lang="hu-HU" b="1" dirty="0" err="1">
                <a:solidFill>
                  <a:srgbClr val="002A47"/>
                </a:solidFill>
              </a:rPr>
              <a:t>science</a:t>
            </a:r>
            <a:r>
              <a:rPr lang="hu-HU" dirty="0"/>
              <a:t>, a </a:t>
            </a:r>
            <a:r>
              <a:rPr lang="hu-HU" dirty="0" err="1"/>
              <a:t>Citizens</a:t>
            </a:r>
            <a:r>
              <a:rPr lang="hu-HU" dirty="0"/>
              <a:t> Science és a kreatív művészetek (koncertek, kiállítások) mellett a rekreáció és a közös spontán kontemplációk, találkozások színhelye. A korábbi zárt struktúrák helyett a nyitottság és párbeszéd új, dinamikus kerete.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hu-HU" dirty="0"/>
              <a:t>A természettudomány és mérnöki tudományok által feltárt negatív globális folyamatokra (szennyezés, pandémia, energiaszükségletek, etc.)  a társadalomtudományok és a döntéshozók bevonásával lehet csak megfelelően komplex válaszokat találni. A természettudományos kutatásokat a társadalomtudomány tudja olyan kontextusba helyezni, hogy annak széleskörű hatása legyen.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hu-HU" dirty="0"/>
              <a:t>A létesíteni kívánt </a:t>
            </a:r>
            <a:r>
              <a:rPr lang="hu-HU" dirty="0" err="1"/>
              <a:t>lab</a:t>
            </a:r>
            <a:r>
              <a:rPr lang="hu-HU" dirty="0"/>
              <a:t>-ek és kutatóközpontok lehetőséget biztosítanak az Interdiszciplináris Nemzetközi Doktori Iskola  hallgatóinak új kutatási irányok megismerésére.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hu-HU" dirty="0"/>
              <a:t>A</a:t>
            </a:r>
            <a:r>
              <a:rPr lang="hu-HU" b="1" dirty="0"/>
              <a:t> </a:t>
            </a:r>
            <a:r>
              <a:rPr lang="hu-HU" b="1" dirty="0">
                <a:solidFill>
                  <a:srgbClr val="002A47"/>
                </a:solidFill>
              </a:rPr>
              <a:t>Fenntarthatóság és az Emberi biztonság új megközelítése</a:t>
            </a:r>
            <a:r>
              <a:rPr lang="hu-HU" dirty="0">
                <a:solidFill>
                  <a:srgbClr val="002A47"/>
                </a:solidFill>
              </a:rPr>
              <a:t>: </a:t>
            </a:r>
            <a:r>
              <a:rPr lang="hu-HU" dirty="0" err="1">
                <a:solidFill>
                  <a:srgbClr val="002A47"/>
                </a:solidFill>
              </a:rPr>
              <a:t>Futures</a:t>
            </a:r>
            <a:r>
              <a:rPr lang="hu-HU" dirty="0">
                <a:solidFill>
                  <a:srgbClr val="002A47"/>
                </a:solidFill>
              </a:rPr>
              <a:t> </a:t>
            </a:r>
            <a:r>
              <a:rPr lang="hu-HU" dirty="0" err="1">
                <a:solidFill>
                  <a:srgbClr val="002A47"/>
                </a:solidFill>
              </a:rPr>
              <a:t>Literacy</a:t>
            </a:r>
            <a:r>
              <a:rPr lang="hu-HU" dirty="0">
                <a:solidFill>
                  <a:srgbClr val="002A47"/>
                </a:solidFill>
              </a:rPr>
              <a:t> </a:t>
            </a:r>
            <a:r>
              <a:rPr lang="hu-HU" dirty="0"/>
              <a:t>– a jövő evidencia alapú értelmezését és tudományos megalapozottságú forgatókönyvek kidolgozását teszi lehetővé.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hu-HU" dirty="0"/>
              <a:t>Mindehhez a tudományágak legmagasabb szintű  jelenléte és együttműködése szükséges.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hu-HU" dirty="0"/>
              <a:t>Ezt kívánja az ISC – eddig egyedülálló módon – megteremteni.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hu-H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8624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 dirty="0"/>
          </a:p>
        </p:txBody>
      </p:sp>
      <p:pic>
        <p:nvPicPr>
          <p:cNvPr id="3" name="Kép 2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72000" cy="3003798"/>
          </a:xfrm>
          <a:prstGeom prst="rect">
            <a:avLst/>
          </a:prstGeom>
        </p:spPr>
      </p:pic>
      <p:pic>
        <p:nvPicPr>
          <p:cNvPr id="4" name="Kép 3"/>
          <p:cNvPicPr/>
          <p:nvPr/>
        </p:nvPicPr>
        <p:blipFill>
          <a:blip r:embed="rId4"/>
          <a:stretch>
            <a:fillRect/>
          </a:stretch>
        </p:blipFill>
        <p:spPr>
          <a:xfrm>
            <a:off x="6444974" y="-1876"/>
            <a:ext cx="2699026" cy="2016224"/>
          </a:xfrm>
          <a:prstGeom prst="rect">
            <a:avLst/>
          </a:prstGeom>
        </p:spPr>
      </p:pic>
      <p:pic>
        <p:nvPicPr>
          <p:cNvPr id="5" name="Kép 4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0"/>
            <a:ext cx="3025102" cy="2014348"/>
          </a:xfrm>
          <a:prstGeom prst="rect">
            <a:avLst/>
          </a:prstGeom>
        </p:spPr>
      </p:pic>
      <p:pic>
        <p:nvPicPr>
          <p:cNvPr id="6" name="Kép 5"/>
          <p:cNvPicPr/>
          <p:nvPr/>
        </p:nvPicPr>
        <p:blipFill>
          <a:blip r:embed="rId6"/>
          <a:stretch>
            <a:fillRect/>
          </a:stretch>
        </p:blipFill>
        <p:spPr>
          <a:xfrm>
            <a:off x="4572000" y="1863680"/>
            <a:ext cx="4572000" cy="3279820"/>
          </a:xfrm>
          <a:prstGeom prst="rect">
            <a:avLst/>
          </a:prstGeom>
        </p:spPr>
      </p:pic>
      <p:pic>
        <p:nvPicPr>
          <p:cNvPr id="7" name="Kép 6"/>
          <p:cNvPicPr/>
          <p:nvPr/>
        </p:nvPicPr>
        <p:blipFill>
          <a:blip r:embed="rId7"/>
          <a:stretch>
            <a:fillRect/>
          </a:stretch>
        </p:blipFill>
        <p:spPr>
          <a:xfrm>
            <a:off x="0" y="2499742"/>
            <a:ext cx="4572000" cy="264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73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807" y="0"/>
            <a:ext cx="6189193" cy="5143500"/>
          </a:xfrm>
          <a:prstGeom prst="rect">
            <a:avLst/>
          </a:prstGeom>
        </p:spPr>
      </p:pic>
      <p:cxnSp>
        <p:nvCxnSpPr>
          <p:cNvPr id="4" name="Egyenes összekötő 3"/>
          <p:cNvCxnSpPr/>
          <p:nvPr/>
        </p:nvCxnSpPr>
        <p:spPr>
          <a:xfrm>
            <a:off x="4932040" y="383772"/>
            <a:ext cx="288032" cy="2160240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Egyenes összekötő 4"/>
          <p:cNvCxnSpPr/>
          <p:nvPr/>
        </p:nvCxnSpPr>
        <p:spPr>
          <a:xfrm>
            <a:off x="4932040" y="383772"/>
            <a:ext cx="1296144" cy="14401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Egyenes összekötő 5"/>
          <p:cNvCxnSpPr/>
          <p:nvPr/>
        </p:nvCxnSpPr>
        <p:spPr>
          <a:xfrm flipH="1">
            <a:off x="5220072" y="555526"/>
            <a:ext cx="1008112" cy="1988486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gyenes összekötő 6"/>
          <p:cNvCxnSpPr/>
          <p:nvPr/>
        </p:nvCxnSpPr>
        <p:spPr>
          <a:xfrm>
            <a:off x="6516216" y="1275606"/>
            <a:ext cx="1944216" cy="648072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7"/>
          <p:cNvCxnSpPr/>
          <p:nvPr/>
        </p:nvCxnSpPr>
        <p:spPr>
          <a:xfrm flipH="1">
            <a:off x="6012160" y="3363838"/>
            <a:ext cx="1656184" cy="165618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Egyenes összekötő 8"/>
          <p:cNvCxnSpPr/>
          <p:nvPr/>
        </p:nvCxnSpPr>
        <p:spPr>
          <a:xfrm flipH="1" flipV="1">
            <a:off x="5220073" y="2542462"/>
            <a:ext cx="792087" cy="247756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zövegdoboz 9"/>
          <p:cNvSpPr txBox="1"/>
          <p:nvPr/>
        </p:nvSpPr>
        <p:spPr>
          <a:xfrm>
            <a:off x="-31269" y="699542"/>
            <a:ext cx="4028953" cy="45550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sz="2400" b="1" dirty="0">
                <a:solidFill>
                  <a:srgbClr val="002A47"/>
                </a:solidFill>
              </a:rPr>
              <a:t>Távlati célok</a:t>
            </a:r>
          </a:p>
          <a:p>
            <a:pPr algn="just"/>
            <a:r>
              <a:rPr lang="hu-HU" sz="1400" dirty="0"/>
              <a:t>Az ISC megvalósításával a térség közel 100 éves lemaradást dolgoz le a tudományos élet és az oktatás területén, mivel a II. világháborút követően a nyugat-magyarországi régióban tudatosan alulfejlesztették előbbiek szerepét. </a:t>
            </a:r>
          </a:p>
          <a:p>
            <a:pPr algn="just"/>
            <a:endParaRPr lang="hu-HU" sz="1400" dirty="0"/>
          </a:p>
          <a:p>
            <a:pPr algn="just"/>
            <a:r>
              <a:rPr lang="hu-HU" sz="1400" dirty="0"/>
              <a:t>Ebben segítségünkre van az FTI-iASK által támogatott Pannon Városok szövetsége.</a:t>
            </a:r>
          </a:p>
          <a:p>
            <a:pPr algn="just"/>
            <a:endParaRPr lang="hu-HU" sz="1400" dirty="0"/>
          </a:p>
          <a:p>
            <a:pPr algn="just"/>
            <a:r>
              <a:rPr lang="hu-HU" sz="1400" dirty="0"/>
              <a:t>A beruházás lehetővé teszi, hogy a szűkebb és tágabb értelemben vett régióban hasonló fejlesztések induljanak el, tudásközpontok alakuljanak meg és a </a:t>
            </a:r>
            <a:r>
              <a:rPr lang="hu-HU" sz="1400" dirty="0" err="1"/>
              <a:t>hálózatosodás</a:t>
            </a:r>
            <a:r>
              <a:rPr lang="hu-HU" sz="1400" dirty="0"/>
              <a:t> előnyeit a Pannon Városok Szövetsége ki tudja használni: </a:t>
            </a:r>
            <a:r>
              <a:rPr lang="hu-HU" sz="1400" b="1" dirty="0"/>
              <a:t>Kőszeg, Szombathely, Pápa, Tata Keszthely, Veszprém</a:t>
            </a:r>
            <a:r>
              <a:rPr lang="hu-HU" sz="1400" dirty="0"/>
              <a:t>, és </a:t>
            </a:r>
            <a:r>
              <a:rPr lang="hu-HU" sz="1400" b="1" dirty="0"/>
              <a:t>Nagykanizsa</a:t>
            </a:r>
            <a:r>
              <a:rPr lang="hu-HU" sz="1400" dirty="0"/>
              <a:t>. </a:t>
            </a:r>
          </a:p>
          <a:p>
            <a:pPr algn="just"/>
            <a:r>
              <a:rPr lang="hu-HU" sz="1400" dirty="0"/>
              <a:t>Tervezett bővítés: Mosonmagyaróvár, Csorna, Körmend, Sopron, etc.</a:t>
            </a:r>
          </a:p>
          <a:p>
            <a:pPr algn="just"/>
            <a:endParaRPr lang="hu-HU" sz="1400" dirty="0"/>
          </a:p>
          <a:p>
            <a:pPr algn="just"/>
            <a:r>
              <a:rPr lang="hu-HU" sz="1400" dirty="0"/>
              <a:t>Veszprém EKF 2023</a:t>
            </a:r>
          </a:p>
        </p:txBody>
      </p:sp>
      <p:cxnSp>
        <p:nvCxnSpPr>
          <p:cNvPr id="14" name="Egyenes összekötő 13"/>
          <p:cNvCxnSpPr/>
          <p:nvPr/>
        </p:nvCxnSpPr>
        <p:spPr>
          <a:xfrm>
            <a:off x="6228184" y="527788"/>
            <a:ext cx="2232248" cy="1379214"/>
          </a:xfrm>
          <a:prstGeom prst="line">
            <a:avLst/>
          </a:prstGeom>
          <a:ln w="3492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gyenes összekötő 15"/>
          <p:cNvCxnSpPr/>
          <p:nvPr/>
        </p:nvCxnSpPr>
        <p:spPr>
          <a:xfrm flipH="1">
            <a:off x="6012160" y="3075806"/>
            <a:ext cx="2664296" cy="1944216"/>
          </a:xfrm>
          <a:prstGeom prst="line">
            <a:avLst/>
          </a:prstGeom>
          <a:ln w="3492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Egyenes összekötő 16"/>
          <p:cNvCxnSpPr/>
          <p:nvPr/>
        </p:nvCxnSpPr>
        <p:spPr>
          <a:xfrm flipV="1">
            <a:off x="5199979" y="1275606"/>
            <a:ext cx="1316237" cy="1331101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19"/>
          <p:cNvCxnSpPr/>
          <p:nvPr/>
        </p:nvCxnSpPr>
        <p:spPr>
          <a:xfrm flipV="1">
            <a:off x="7668344" y="1907002"/>
            <a:ext cx="792088" cy="145683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Egyenes összekötő 14"/>
          <p:cNvCxnSpPr/>
          <p:nvPr/>
        </p:nvCxnSpPr>
        <p:spPr>
          <a:xfrm>
            <a:off x="8460431" y="1923678"/>
            <a:ext cx="216025" cy="1152128"/>
          </a:xfrm>
          <a:prstGeom prst="line">
            <a:avLst/>
          </a:prstGeom>
          <a:ln w="34925">
            <a:solidFill>
              <a:srgbClr val="7030A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801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hu-HU" dirty="0"/>
              <a:t>Ami még idő kérdése …</a:t>
            </a:r>
          </a:p>
          <a:p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075" y="1419622"/>
            <a:ext cx="3162000" cy="2368000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009" y="3023272"/>
            <a:ext cx="3096344" cy="1872208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5375" y="1571905"/>
            <a:ext cx="2042804" cy="2715766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1803" y="966608"/>
            <a:ext cx="2703572" cy="206786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70959" y="2965859"/>
            <a:ext cx="2374273" cy="164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543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hu-HU" dirty="0"/>
          </a:p>
          <a:p>
            <a:endParaRPr lang="hu-HU" dirty="0"/>
          </a:p>
          <a:p>
            <a:endParaRPr lang="hu-HU" dirty="0"/>
          </a:p>
          <a:p>
            <a:r>
              <a:rPr lang="hu-HU" dirty="0"/>
              <a:t>		</a:t>
            </a:r>
            <a:r>
              <a:rPr lang="hu-HU" sz="4000" b="1" dirty="0">
                <a:solidFill>
                  <a:srgbClr val="002A47"/>
                </a:solidFill>
              </a:rPr>
              <a:t>Köszönöm a figyelmet!</a:t>
            </a:r>
          </a:p>
        </p:txBody>
      </p:sp>
    </p:spTree>
    <p:extLst>
      <p:ext uri="{BB962C8B-B14F-4D97-AF65-F5344CB8AC3E}">
        <p14:creationId xmlns:p14="http://schemas.microsoft.com/office/powerpoint/2010/main" val="3354186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25000" lnSpcReduction="20000"/>
          </a:bodyPr>
          <a:lstStyle/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hu-HU" sz="7200" b="1" dirty="0"/>
              <a:t>2014.</a:t>
            </a:r>
            <a:r>
              <a:rPr lang="hu-HU" sz="7200" dirty="0"/>
              <a:t> április – július </a:t>
            </a:r>
            <a:r>
              <a:rPr lang="hu-HU" sz="7200" b="1" dirty="0">
                <a:solidFill>
                  <a:srgbClr val="002A47"/>
                </a:solidFill>
              </a:rPr>
              <a:t>Lakossági fórumok </a:t>
            </a:r>
            <a:r>
              <a:rPr lang="hu-HU" sz="7200" dirty="0"/>
              <a:t>szervezése Kőszegen a KRAFT program szakmai tartalmának megalapozása érdekében.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hu-HU" sz="7200" b="1" dirty="0"/>
              <a:t>2014.</a:t>
            </a:r>
            <a:r>
              <a:rPr lang="hu-HU" sz="7200" dirty="0"/>
              <a:t> május a Kormány 1314/2014. (V. 19.) határozatában forrást biztosít a KRAFT program elindításához, Kőszeg belváros kutatási-oktatási és kulturális célokra, valamint az ehhez kapcsolódó szálláshelyek kialakítására alkalmas </a:t>
            </a:r>
            <a:r>
              <a:rPr lang="hu-HU" sz="7200" b="1" dirty="0">
                <a:solidFill>
                  <a:srgbClr val="002A47"/>
                </a:solidFill>
              </a:rPr>
              <a:t>épületegyüttesének felújításához, illetve egyes épületek állam általi megvételéhez</a:t>
            </a:r>
            <a:r>
              <a:rPr lang="hu-HU" sz="7200" dirty="0">
                <a:solidFill>
                  <a:srgbClr val="002A47"/>
                </a:solidFill>
              </a:rPr>
              <a:t>.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hu-HU" sz="7200" b="1" dirty="0"/>
              <a:t>2014.</a:t>
            </a:r>
            <a:r>
              <a:rPr lang="hu-HU" sz="7200" dirty="0"/>
              <a:t> szeptember 1. A </a:t>
            </a:r>
            <a:r>
              <a:rPr lang="hu-HU" sz="7200" b="1" dirty="0">
                <a:solidFill>
                  <a:srgbClr val="002A47"/>
                </a:solidFill>
              </a:rPr>
              <a:t>Pannon Egyetem kőszegi telephelyének</a:t>
            </a:r>
            <a:r>
              <a:rPr lang="hu-HU" sz="7200" dirty="0">
                <a:solidFill>
                  <a:srgbClr val="002A47"/>
                </a:solidFill>
              </a:rPr>
              <a:t> </a:t>
            </a:r>
            <a:r>
              <a:rPr lang="hu-HU" sz="7200" dirty="0"/>
              <a:t>bejegyzése.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hu-HU" sz="7200" b="1" dirty="0"/>
              <a:t>2015.</a:t>
            </a:r>
            <a:r>
              <a:rPr lang="hu-HU" sz="7200" dirty="0"/>
              <a:t> november 9.  Megalapításra kerül a </a:t>
            </a:r>
            <a:r>
              <a:rPr lang="hu-HU" sz="7200" b="1" dirty="0" err="1">
                <a:solidFill>
                  <a:srgbClr val="002A47"/>
                </a:solidFill>
              </a:rPr>
              <a:t>Felsőbbfokú</a:t>
            </a:r>
            <a:r>
              <a:rPr lang="hu-HU" sz="7200" b="1" dirty="0">
                <a:solidFill>
                  <a:srgbClr val="002A47"/>
                </a:solidFill>
              </a:rPr>
              <a:t> Tanulmányok Intézete</a:t>
            </a:r>
            <a:r>
              <a:rPr lang="hu-HU" sz="7200" dirty="0">
                <a:solidFill>
                  <a:srgbClr val="002A47"/>
                </a:solidFill>
              </a:rPr>
              <a:t>.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hu-HU" sz="7200" b="1" dirty="0"/>
              <a:t>2016. </a:t>
            </a:r>
            <a:r>
              <a:rPr lang="hu-HU" sz="7200" dirty="0"/>
              <a:t>1337/2016. (VII. 4.) Korm. határozatban  a két ütemben elkészülő épületek Művészetek Háza, Festetics Palota, Bálház, Bencés rendház befejező fázisához, a </a:t>
            </a:r>
            <a:r>
              <a:rPr lang="hu-HU" sz="7200" dirty="0" err="1"/>
              <a:t>Sgrafittós</a:t>
            </a:r>
            <a:r>
              <a:rPr lang="hu-HU" sz="7200" dirty="0"/>
              <a:t> ház felújításához és a volt MÁV Gyermekotthon tervezési feladatainak ellátásához szükséges finanszírozás biztosítása</a:t>
            </a:r>
          </a:p>
          <a:p>
            <a:pPr marL="571500" indent="-571500" algn="just">
              <a:buFont typeface="Wingdings" panose="05000000000000000000" pitchFamily="2" charset="2"/>
              <a:buChar char="§"/>
            </a:pPr>
            <a:r>
              <a:rPr lang="hu-HU" sz="7200" b="1" dirty="0"/>
              <a:t>2021.</a:t>
            </a:r>
            <a:r>
              <a:rPr lang="hu-HU" sz="7200" dirty="0"/>
              <a:t> 1805/2021. (XI. 16.) Korm. határozata a kőszegi volt MÁV Gyermekotthonban Új tudásközpont </a:t>
            </a:r>
            <a:r>
              <a:rPr lang="hu-HU" sz="7200" dirty="0">
                <a:solidFill>
                  <a:srgbClr val="002A47"/>
                </a:solidFill>
              </a:rPr>
              <a:t>„</a:t>
            </a:r>
            <a:r>
              <a:rPr lang="hu-HU" sz="7200" b="1" dirty="0">
                <a:solidFill>
                  <a:srgbClr val="002A47"/>
                </a:solidFill>
              </a:rPr>
              <a:t>Campus” kialakításáról - ISC</a:t>
            </a:r>
          </a:p>
          <a:p>
            <a:br>
              <a:rPr lang="hu-HU" dirty="0"/>
            </a:br>
            <a:endParaRPr lang="hu-HU" dirty="0"/>
          </a:p>
          <a:p>
            <a:endParaRPr lang="hu-HU" dirty="0"/>
          </a:p>
          <a:p>
            <a:endParaRPr lang="hu-HU" b="1" u="sng" dirty="0"/>
          </a:p>
        </p:txBody>
      </p:sp>
    </p:spTree>
    <p:extLst>
      <p:ext uri="{BB962C8B-B14F-4D97-AF65-F5344CB8AC3E}">
        <p14:creationId xmlns:p14="http://schemas.microsoft.com/office/powerpoint/2010/main" val="2402320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Kép 2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730822"/>
            <a:ext cx="6745610" cy="441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églalap 2"/>
          <p:cNvSpPr/>
          <p:nvPr/>
        </p:nvSpPr>
        <p:spPr>
          <a:xfrm>
            <a:off x="2411760" y="4876006"/>
            <a:ext cx="432048" cy="144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>
              <a:solidFill>
                <a:schemeClr val="bg1"/>
              </a:solidFill>
            </a:endParaRPr>
          </a:p>
        </p:txBody>
      </p:sp>
      <p:sp>
        <p:nvSpPr>
          <p:cNvPr id="2" name="Ellipszis 1"/>
          <p:cNvSpPr/>
          <p:nvPr/>
        </p:nvSpPr>
        <p:spPr>
          <a:xfrm>
            <a:off x="5724128" y="2365018"/>
            <a:ext cx="1152128" cy="998820"/>
          </a:xfrm>
          <a:prstGeom prst="ellipse">
            <a:avLst/>
          </a:prstGeom>
          <a:noFill/>
          <a:ln>
            <a:solidFill>
              <a:srgbClr val="002A4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6156176" y="1779662"/>
            <a:ext cx="3059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rgbClr val="002A47"/>
                </a:solidFill>
              </a:rPr>
              <a:t>International Synergy Campus</a:t>
            </a:r>
          </a:p>
        </p:txBody>
      </p:sp>
    </p:spTree>
    <p:extLst>
      <p:ext uri="{BB962C8B-B14F-4D97-AF65-F5344CB8AC3E}">
        <p14:creationId xmlns:p14="http://schemas.microsoft.com/office/powerpoint/2010/main" val="2927493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0" y="699542"/>
            <a:ext cx="9144000" cy="4443958"/>
          </a:xfrm>
          <a:prstGeom prst="rect">
            <a:avLst/>
          </a:prstGeom>
          <a:solidFill>
            <a:srgbClr val="002A47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9542"/>
            <a:ext cx="5893074" cy="444395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031" y="699542"/>
            <a:ext cx="3263969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67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733172"/>
            <a:ext cx="7812360" cy="441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1840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 helye 1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0000" lnSpcReduction="20000"/>
          </a:bodyPr>
          <a:lstStyle/>
          <a:p>
            <a:pPr algn="ctr"/>
            <a:r>
              <a:rPr lang="hu-HU" b="1" dirty="0">
                <a:solidFill>
                  <a:srgbClr val="002A47"/>
                </a:solidFill>
              </a:rPr>
              <a:t>KRAFT fejlesztési területek, elképzelések</a:t>
            </a:r>
          </a:p>
          <a:p>
            <a:pPr algn="ctr"/>
            <a:endParaRPr lang="hu-HU" b="1" u="sng" dirty="0"/>
          </a:p>
          <a:p>
            <a:pPr marL="285750" lvl="0" indent="-285750" algn="just">
              <a:buFont typeface="Wingdings" panose="05000000000000000000" pitchFamily="2" charset="2"/>
              <a:buChar char="§"/>
            </a:pPr>
            <a:r>
              <a:rPr lang="hu-HU" b="1" dirty="0">
                <a:solidFill>
                  <a:srgbClr val="002A47"/>
                </a:solidFill>
              </a:rPr>
              <a:t>Kutatás, oktatás és alkotóművészet újszerű összekapcsolása </a:t>
            </a:r>
            <a:r>
              <a:rPr lang="hu-HU" dirty="0"/>
              <a:t>(</a:t>
            </a:r>
            <a:r>
              <a:rPr lang="hu-HU" dirty="0" err="1"/>
              <a:t>Felsőbbfokú</a:t>
            </a:r>
            <a:r>
              <a:rPr lang="hu-HU" dirty="0"/>
              <a:t> Tanulmányok Intézetének megalapítása, Pannon Egyetem kőszegi kampuszának létrehozása)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hu-HU" b="1" dirty="0">
                <a:solidFill>
                  <a:srgbClr val="002A47"/>
                </a:solidFill>
              </a:rPr>
              <a:t>Kulturális örökség új menedzsmentje</a:t>
            </a:r>
            <a:r>
              <a:rPr lang="hu-HU" b="1" dirty="0"/>
              <a:t> </a:t>
            </a:r>
            <a:r>
              <a:rPr lang="hu-HU" dirty="0"/>
              <a:t>(Kőszegi „Toronyélmény”, Gyöngyös patak </a:t>
            </a:r>
            <a:r>
              <a:rPr lang="hu-HU" dirty="0" err="1"/>
              <a:t>revitalizációját</a:t>
            </a:r>
            <a:r>
              <a:rPr lang="hu-HU" dirty="0"/>
              <a:t>, a Bencés rendház funkcióbővítő fejlesztését, a kőszegi Zsinagóga felújítása funkcióváltással)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hu-HU" b="1" dirty="0">
                <a:solidFill>
                  <a:srgbClr val="002A47"/>
                </a:solidFill>
              </a:rPr>
              <a:t>Turizmus, rekreáció, </a:t>
            </a:r>
            <a:r>
              <a:rPr lang="hu-HU" b="1" dirty="0" err="1">
                <a:solidFill>
                  <a:srgbClr val="002A47"/>
                </a:solidFill>
              </a:rPr>
              <a:t>well-being</a:t>
            </a:r>
            <a:r>
              <a:rPr lang="hu-HU" b="1" dirty="0">
                <a:solidFill>
                  <a:srgbClr val="002A47"/>
                </a:solidFill>
              </a:rPr>
              <a:t> (jól-lét); gasztronómia, borászat </a:t>
            </a:r>
            <a:r>
              <a:rPr lang="hu-HU" dirty="0"/>
              <a:t>(Kőszegi </a:t>
            </a:r>
            <a:r>
              <a:rPr lang="hu-HU" dirty="0" err="1"/>
              <a:t>Abért-tavak</a:t>
            </a:r>
            <a:r>
              <a:rPr lang="hu-HU" dirty="0"/>
              <a:t> rekreációs igényeknek megfelelő fejlesztése, a Szabó-hegy idegenforgalmi attrakcióvá emelése)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hu-HU" b="1" dirty="0">
                <a:solidFill>
                  <a:srgbClr val="002A47"/>
                </a:solidFill>
              </a:rPr>
              <a:t>Ipar, munkahelyteremtés, szociális kérdés, kommunikáció </a:t>
            </a:r>
            <a:r>
              <a:rPr lang="hu-HU" dirty="0"/>
              <a:t>(Dr. Nagy László Egységes Gyógypedagógiai Módszertani Intézmény épületeinek energetikai korszerűsítése, a kőszegi </a:t>
            </a:r>
            <a:r>
              <a:rPr lang="hu-HU" dirty="0" err="1"/>
              <a:t>bionemezgyár</a:t>
            </a:r>
            <a:r>
              <a:rPr lang="hu-HU" dirty="0"/>
              <a:t> </a:t>
            </a:r>
            <a:r>
              <a:rPr lang="hu-HU" dirty="0" err="1"/>
              <a:t>revitalizációja</a:t>
            </a:r>
            <a:r>
              <a:rPr lang="hu-HU" dirty="0"/>
              <a:t>)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hu-HU" b="1" dirty="0">
                <a:solidFill>
                  <a:srgbClr val="002A47"/>
                </a:solidFill>
              </a:rPr>
              <a:t>A fenntarthatóság feltételei: infrastruktúra, közlekedés, energetika, internet </a:t>
            </a:r>
            <a:r>
              <a:rPr lang="hu-HU" dirty="0"/>
              <a:t>(az </a:t>
            </a:r>
            <a:r>
              <a:rPr lang="hu-HU" dirty="0" err="1"/>
              <a:t>Írottkő</a:t>
            </a:r>
            <a:r>
              <a:rPr lang="hu-HU" dirty="0"/>
              <a:t> Natúrpark energiastratégia készítése, a parkolóház fejlesztése, </a:t>
            </a:r>
            <a:r>
              <a:rPr lang="hu-HU" dirty="0" err="1"/>
              <a:t>intermodális</a:t>
            </a:r>
            <a:r>
              <a:rPr lang="hu-HU" dirty="0"/>
              <a:t> csomópont kialakítása)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6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sz="1800" b="1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hu-HU" sz="1800" b="1" dirty="0"/>
          </a:p>
          <a:p>
            <a:endParaRPr lang="hu-HU" sz="1800" dirty="0"/>
          </a:p>
        </p:txBody>
      </p:sp>
    </p:spTree>
    <p:extLst>
      <p:ext uri="{BB962C8B-B14F-4D97-AF65-F5344CB8AC3E}">
        <p14:creationId xmlns:p14="http://schemas.microsoft.com/office/powerpoint/2010/main" val="33762822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 kÃ©pen a kÃ¶vetkezÅk lehetnek: Ã©gbolt, felhÅ, hÃ¡z Ã©s tÃºra/szabadtÃ©r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2645524"/>
            <a:ext cx="2592288" cy="172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em talÃ¡lhatÃ³ automatikus leÃ­rÃ¡s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43758"/>
            <a:ext cx="2448272" cy="1721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églalap 3"/>
          <p:cNvSpPr/>
          <p:nvPr/>
        </p:nvSpPr>
        <p:spPr>
          <a:xfrm>
            <a:off x="683568" y="1059583"/>
            <a:ext cx="7992888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solidFill>
                  <a:srgbClr val="002A47"/>
                </a:solidFill>
              </a:rPr>
              <a:t>Európa Ház – Sigray Palota</a:t>
            </a:r>
          </a:p>
          <a:p>
            <a:pPr algn="ctr"/>
            <a:endParaRPr lang="hu-HU" sz="2000" b="1" dirty="0">
              <a:solidFill>
                <a:srgbClr val="002060"/>
              </a:solidFill>
            </a:endParaRPr>
          </a:p>
          <a:p>
            <a:pPr algn="just"/>
            <a:r>
              <a:rPr lang="fr-FR" dirty="0"/>
              <a:t>A</a:t>
            </a:r>
            <a:r>
              <a:rPr lang="hu-HU" dirty="0"/>
              <a:t> </a:t>
            </a:r>
            <a:r>
              <a:rPr lang="hu-HU" dirty="0" err="1"/>
              <a:t>Felsőbbfokú</a:t>
            </a:r>
            <a:r>
              <a:rPr lang="hu-HU" dirty="0"/>
              <a:t> Tanulmányok</a:t>
            </a:r>
            <a:r>
              <a:rPr lang="fr-FR" dirty="0"/>
              <a:t> Intézet</a:t>
            </a:r>
            <a:r>
              <a:rPr lang="hu-HU" dirty="0"/>
              <a:t>e</a:t>
            </a:r>
            <a:r>
              <a:rPr lang="fr-FR" dirty="0"/>
              <a:t> (</a:t>
            </a:r>
            <a:r>
              <a:rPr lang="hu-HU" dirty="0"/>
              <a:t>FTI-</a:t>
            </a:r>
            <a:r>
              <a:rPr lang="fr-FR" dirty="0"/>
              <a:t>iASK) és a Pannon Egyetem</a:t>
            </a:r>
            <a:r>
              <a:rPr lang="hu-HU" dirty="0"/>
              <a:t> Kőszeg Kampuszának székhelye, valamint az ISES Alapítványnak ad otthont. Felújítása 2015. őszén fejeződött be.</a:t>
            </a:r>
          </a:p>
        </p:txBody>
      </p:sp>
      <p:pic>
        <p:nvPicPr>
          <p:cNvPr id="6150" name="Picture 6" descr="A kÃ©pen a kÃ¶vetkezÅk lehetnek: egy vagy tÃ¶bb ember, Ã¼lÅ emberek Ã©s belsÅ tÃ©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643758"/>
            <a:ext cx="2624130" cy="174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7277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ép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553766"/>
            <a:ext cx="2160240" cy="1472779"/>
          </a:xfrm>
          <a:prstGeom prst="rect">
            <a:avLst/>
          </a:prstGeom>
        </p:spPr>
      </p:pic>
      <p:pic>
        <p:nvPicPr>
          <p:cNvPr id="1026" name="Picture 2" descr="A kÃ©pen a kÃ¶vetkezÅk lehetnek: belsÅ tÃ©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94" y="2459398"/>
            <a:ext cx="1909839" cy="121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467544" y="816073"/>
            <a:ext cx="288032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b="1" dirty="0">
                <a:solidFill>
                  <a:srgbClr val="002A47"/>
                </a:solidFill>
              </a:rPr>
              <a:t>Művészetek háza – az egykori Szemző-ház</a:t>
            </a:r>
          </a:p>
          <a:p>
            <a:r>
              <a:rPr lang="hu-HU" dirty="0"/>
              <a:t>Kutatószobák, előadóterem került kialakításra.</a:t>
            </a:r>
          </a:p>
          <a:p>
            <a:r>
              <a:rPr lang="hu-HU" dirty="0"/>
              <a:t>2017. őszén elkészült.</a:t>
            </a:r>
          </a:p>
        </p:txBody>
      </p:sp>
      <p:pic>
        <p:nvPicPr>
          <p:cNvPr id="1028" name="Picture 4" descr="A kÃ©pen a kÃ¶vetkezÅk lehetnek: 2 ember, belsÅ tÃ©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735" y="2492058"/>
            <a:ext cx="2167352" cy="148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 helye 1"/>
          <p:cNvSpPr>
            <a:spLocks noGrp="1"/>
          </p:cNvSpPr>
          <p:nvPr>
            <p:ph type="body" sz="quarter" idx="13"/>
          </p:nvPr>
        </p:nvSpPr>
        <p:spPr>
          <a:xfrm>
            <a:off x="4427983" y="816073"/>
            <a:ext cx="4247705" cy="3959121"/>
          </a:xfrm>
        </p:spPr>
        <p:txBody>
          <a:bodyPr/>
          <a:lstStyle/>
          <a:p>
            <a:pPr algn="ctr"/>
            <a:r>
              <a:rPr lang="hu-HU" sz="2000" b="1" dirty="0">
                <a:solidFill>
                  <a:srgbClr val="002A47"/>
                </a:solidFill>
              </a:rPr>
              <a:t>Zwinger – Öregtorony</a:t>
            </a:r>
          </a:p>
          <a:p>
            <a:pPr algn="just"/>
            <a:r>
              <a:rPr lang="hu-HU" sz="1800" dirty="0"/>
              <a:t>Oktatótermek és kisebb konferenciák megtartására is alkalmas terek, koncertek, kiállítások és egyéb kulturális rendezvények helyszíneként szolgál.</a:t>
            </a:r>
          </a:p>
          <a:p>
            <a:pPr algn="just"/>
            <a:r>
              <a:rPr lang="hu-HU" sz="1800" dirty="0"/>
              <a:t> 2015. szeptemberében elkészült. </a:t>
            </a:r>
          </a:p>
          <a:p>
            <a:endParaRPr lang="hu-HU" sz="1800" dirty="0"/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6087" y="3538802"/>
            <a:ext cx="2246606" cy="1486476"/>
          </a:xfrm>
          <a:prstGeom prst="rect">
            <a:avLst/>
          </a:prstGeom>
        </p:spPr>
      </p:pic>
      <p:pic>
        <p:nvPicPr>
          <p:cNvPr id="3" name="Kép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4228" y="2931790"/>
            <a:ext cx="2455290" cy="163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372128"/>
      </p:ext>
    </p:extLst>
  </p:cSld>
  <p:clrMapOvr>
    <a:masterClrMapping/>
  </p:clrMapOvr>
</p:sld>
</file>

<file path=ppt/theme/theme1.xml><?xml version="1.0" encoding="utf-8"?>
<a:theme xmlns:a="http://schemas.openxmlformats.org/drawingml/2006/main" name="iASK_PPT_SABLON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iASK_PPT_SABLON5</Template>
  <TotalTime>2209</TotalTime>
  <Words>1353</Words>
  <Application>Microsoft Office PowerPoint</Application>
  <PresentationFormat>Diavetítés a képernyőre (16:9 oldalarány)</PresentationFormat>
  <Paragraphs>178</Paragraphs>
  <Slides>28</Slides>
  <Notes>28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3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Wingdings</vt:lpstr>
      <vt:lpstr>iASK_PPT_SABLON3</vt:lpstr>
      <vt:lpstr>Office-téma</vt:lpstr>
      <vt:lpstr>1_Office-téma</vt:lpstr>
      <vt:lpstr>Document</vt:lpstr>
      <vt:lpstr>KRAFT – Synergy Campus - Kőszeg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Németh Szilárd</dc:creator>
  <cp:lastModifiedBy>Németh Szilárd</cp:lastModifiedBy>
  <cp:revision>161</cp:revision>
  <cp:lastPrinted>2019-09-19T09:01:01Z</cp:lastPrinted>
  <dcterms:created xsi:type="dcterms:W3CDTF">2017-11-24T07:21:28Z</dcterms:created>
  <dcterms:modified xsi:type="dcterms:W3CDTF">2022-05-09T11:33:05Z</dcterms:modified>
</cp:coreProperties>
</file>