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8" r:id="rId4"/>
    <p:sldId id="269" r:id="rId5"/>
    <p:sldId id="272" r:id="rId6"/>
    <p:sldId id="257" r:id="rId7"/>
    <p:sldId id="261" r:id="rId8"/>
    <p:sldId id="273" r:id="rId9"/>
    <p:sldId id="274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8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lle.anita\Desktop\Dokumentumok\PhD\phd%20adminisztracio\Habilit&#225;ci&#243;%20seg&#233;dfolder\Habilitacio%20Eurostat\nama_10_gd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lle.anita\Desktop\Dokumentumok\PhD\phd%20adminisztracio\Habilit&#225;ci&#243;%20seg&#233;dfolder\Habilitacio%20Eurostat\lfsi_emp_q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lle.anita\Desktop\Dokumentumok\PhD\phd%20adminisztracio\Habilit&#225;ci&#243;%20seg&#233;dfolder\Habilitacio%20Eurostat\lfsi_emp_q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GDP (at market prices, %, 2010=100)</a:t>
            </a:r>
          </a:p>
        </c:rich>
      </c:tx>
      <c:layout>
        <c:manualLayout>
          <c:xMode val="edge"/>
          <c:yMode val="edge"/>
          <c:x val="0.20287489063867015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'1999-2018'!$A$44</c:f>
              <c:strCache>
                <c:ptCount val="1"/>
                <c:pt idx="0">
                  <c:v>EU-28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'1999-2018'!$B$43:$U$43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'1999-2018'!$B$44:$U$44</c:f>
              <c:numCache>
                <c:formatCode>#\ ##0.0</c:formatCode>
                <c:ptCount val="20"/>
                <c:pt idx="0">
                  <c:v>83.9</c:v>
                </c:pt>
                <c:pt idx="1">
                  <c:v>87.1</c:v>
                </c:pt>
                <c:pt idx="2">
                  <c:v>89.1</c:v>
                </c:pt>
                <c:pt idx="3">
                  <c:v>90.2</c:v>
                </c:pt>
                <c:pt idx="4">
                  <c:v>91.4</c:v>
                </c:pt>
                <c:pt idx="5">
                  <c:v>93.7</c:v>
                </c:pt>
                <c:pt idx="6">
                  <c:v>95.7</c:v>
                </c:pt>
                <c:pt idx="7">
                  <c:v>98.9</c:v>
                </c:pt>
                <c:pt idx="8">
                  <c:v>101.9</c:v>
                </c:pt>
                <c:pt idx="9">
                  <c:v>102.4</c:v>
                </c:pt>
                <c:pt idx="10">
                  <c:v>98</c:v>
                </c:pt>
                <c:pt idx="11">
                  <c:v>100</c:v>
                </c:pt>
                <c:pt idx="12">
                  <c:v>101.8</c:v>
                </c:pt>
                <c:pt idx="13">
                  <c:v>101.3</c:v>
                </c:pt>
                <c:pt idx="14">
                  <c:v>101.6</c:v>
                </c:pt>
                <c:pt idx="15">
                  <c:v>103.4</c:v>
                </c:pt>
                <c:pt idx="16">
                  <c:v>105.9</c:v>
                </c:pt>
                <c:pt idx="17">
                  <c:v>108</c:v>
                </c:pt>
                <c:pt idx="18">
                  <c:v>110.7</c:v>
                </c:pt>
                <c:pt idx="19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71-4243-8FF4-79C3C4339CBF}"/>
            </c:ext>
          </c:extLst>
        </c:ser>
        <c:ser>
          <c:idx val="1"/>
          <c:order val="1"/>
          <c:tx>
            <c:strRef>
              <c:f>'1999-2018'!$A$45</c:f>
              <c:strCache>
                <c:ptCount val="1"/>
                <c:pt idx="0">
                  <c:v>EUR-19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'1999-2018'!$B$43:$U$43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'1999-2018'!$B$45:$U$45</c:f>
              <c:numCache>
                <c:formatCode>#\ ##0.0</c:formatCode>
                <c:ptCount val="20"/>
                <c:pt idx="0">
                  <c:v>85.7</c:v>
                </c:pt>
                <c:pt idx="1">
                  <c:v>89</c:v>
                </c:pt>
                <c:pt idx="2">
                  <c:v>90.9</c:v>
                </c:pt>
                <c:pt idx="3">
                  <c:v>91.7</c:v>
                </c:pt>
                <c:pt idx="4">
                  <c:v>92.3</c:v>
                </c:pt>
                <c:pt idx="5">
                  <c:v>94.4</c:v>
                </c:pt>
                <c:pt idx="6">
                  <c:v>96</c:v>
                </c:pt>
                <c:pt idx="7">
                  <c:v>99.2</c:v>
                </c:pt>
                <c:pt idx="8">
                  <c:v>102.1</c:v>
                </c:pt>
                <c:pt idx="9">
                  <c:v>102.6</c:v>
                </c:pt>
                <c:pt idx="10">
                  <c:v>97.9</c:v>
                </c:pt>
                <c:pt idx="11">
                  <c:v>100</c:v>
                </c:pt>
                <c:pt idx="12">
                  <c:v>101.6</c:v>
                </c:pt>
                <c:pt idx="13">
                  <c:v>100.8</c:v>
                </c:pt>
                <c:pt idx="14">
                  <c:v>100.5</c:v>
                </c:pt>
                <c:pt idx="15">
                  <c:v>101.9</c:v>
                </c:pt>
                <c:pt idx="16">
                  <c:v>104</c:v>
                </c:pt>
                <c:pt idx="17">
                  <c:v>106</c:v>
                </c:pt>
                <c:pt idx="18">
                  <c:v>108.7</c:v>
                </c:pt>
                <c:pt idx="19">
                  <c:v>110.8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71-4243-8FF4-79C3C4339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0824048"/>
        <c:axId val="640824880"/>
      </c:lineChart>
      <c:catAx>
        <c:axId val="64082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0824880"/>
        <c:crossesAt val="80"/>
        <c:auto val="1"/>
        <c:lblAlgn val="ctr"/>
        <c:lblOffset val="100"/>
        <c:noMultiLvlLbl val="0"/>
      </c:catAx>
      <c:valAx>
        <c:axId val="640824880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082404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>
                <a:effectLst/>
              </a:rPr>
              <a:t>Employment (in 1,000 persons, 2001Q1-2019Q1)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Data!$A$148</c:f>
              <c:strCache>
                <c:ptCount val="1"/>
                <c:pt idx="0">
                  <c:v>EU-28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Data!$B$147:$CD$147</c:f>
              <c:strCache>
                <c:ptCount val="73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  <c:pt idx="40">
                  <c:v>2011Q1</c:v>
                </c:pt>
                <c:pt idx="41">
                  <c:v>2011Q2</c:v>
                </c:pt>
                <c:pt idx="42">
                  <c:v>2011Q3</c:v>
                </c:pt>
                <c:pt idx="43">
                  <c:v>2011Q4</c:v>
                </c:pt>
                <c:pt idx="44">
                  <c:v>2012Q1</c:v>
                </c:pt>
                <c:pt idx="45">
                  <c:v>2012Q2</c:v>
                </c:pt>
                <c:pt idx="46">
                  <c:v>2012Q3</c:v>
                </c:pt>
                <c:pt idx="47">
                  <c:v>2012Q4</c:v>
                </c:pt>
                <c:pt idx="48">
                  <c:v>2013Q1</c:v>
                </c:pt>
                <c:pt idx="49">
                  <c:v>2013Q2</c:v>
                </c:pt>
                <c:pt idx="50">
                  <c:v>2013Q3</c:v>
                </c:pt>
                <c:pt idx="51">
                  <c:v>2013Q4</c:v>
                </c:pt>
                <c:pt idx="52">
                  <c:v>2014Q1</c:v>
                </c:pt>
                <c:pt idx="53">
                  <c:v>2014Q2</c:v>
                </c:pt>
                <c:pt idx="54">
                  <c:v>2014Q3</c:v>
                </c:pt>
                <c:pt idx="55">
                  <c:v>2014Q4</c:v>
                </c:pt>
                <c:pt idx="56">
                  <c:v>2015Q1</c:v>
                </c:pt>
                <c:pt idx="57">
                  <c:v>2015Q2</c:v>
                </c:pt>
                <c:pt idx="58">
                  <c:v>2015Q3</c:v>
                </c:pt>
                <c:pt idx="59">
                  <c:v>2015Q4</c:v>
                </c:pt>
                <c:pt idx="60">
                  <c:v>2016Q1</c:v>
                </c:pt>
                <c:pt idx="61">
                  <c:v>2016Q2</c:v>
                </c:pt>
                <c:pt idx="62">
                  <c:v>2016Q3</c:v>
                </c:pt>
                <c:pt idx="63">
                  <c:v>2016Q4</c:v>
                </c:pt>
                <c:pt idx="64">
                  <c:v>2017Q1</c:v>
                </c:pt>
                <c:pt idx="65">
                  <c:v>2017Q2</c:v>
                </c:pt>
                <c:pt idx="66">
                  <c:v>2017Q3</c:v>
                </c:pt>
                <c:pt idx="67">
                  <c:v>2017Q4</c:v>
                </c:pt>
                <c:pt idx="68">
                  <c:v>2018Q1</c:v>
                </c:pt>
                <c:pt idx="69">
                  <c:v>2018Q2</c:v>
                </c:pt>
                <c:pt idx="70">
                  <c:v>2018Q3</c:v>
                </c:pt>
                <c:pt idx="71">
                  <c:v>2018Q4</c:v>
                </c:pt>
                <c:pt idx="72">
                  <c:v>2019Q1</c:v>
                </c:pt>
              </c:strCache>
            </c:strRef>
          </c:cat>
          <c:val>
            <c:numRef>
              <c:f>Data!$B$148:$CD$148</c:f>
              <c:numCache>
                <c:formatCode>#,##0</c:formatCode>
                <c:ptCount val="81"/>
                <c:pt idx="0">
                  <c:v>194551</c:v>
                </c:pt>
                <c:pt idx="1">
                  <c:v>194634</c:v>
                </c:pt>
                <c:pt idx="2">
                  <c:v>195094</c:v>
                </c:pt>
                <c:pt idx="3">
                  <c:v>195197</c:v>
                </c:pt>
                <c:pt idx="4">
                  <c:v>194916</c:v>
                </c:pt>
                <c:pt idx="5">
                  <c:v>196854</c:v>
                </c:pt>
                <c:pt idx="6">
                  <c:v>197328</c:v>
                </c:pt>
                <c:pt idx="7">
                  <c:v>197797</c:v>
                </c:pt>
                <c:pt idx="8">
                  <c:v>197842</c:v>
                </c:pt>
                <c:pt idx="9">
                  <c:v>198363</c:v>
                </c:pt>
                <c:pt idx="10">
                  <c:v>198570</c:v>
                </c:pt>
                <c:pt idx="11">
                  <c:v>198735</c:v>
                </c:pt>
                <c:pt idx="12">
                  <c:v>198936</c:v>
                </c:pt>
                <c:pt idx="13">
                  <c:v>199471</c:v>
                </c:pt>
                <c:pt idx="14">
                  <c:v>200113</c:v>
                </c:pt>
                <c:pt idx="15">
                  <c:v>201203</c:v>
                </c:pt>
                <c:pt idx="16">
                  <c:v>201912</c:v>
                </c:pt>
                <c:pt idx="17">
                  <c:v>202408</c:v>
                </c:pt>
                <c:pt idx="18">
                  <c:v>202843</c:v>
                </c:pt>
                <c:pt idx="19">
                  <c:v>204062</c:v>
                </c:pt>
                <c:pt idx="20">
                  <c:v>205267</c:v>
                </c:pt>
                <c:pt idx="21">
                  <c:v>206292</c:v>
                </c:pt>
                <c:pt idx="22">
                  <c:v>207206</c:v>
                </c:pt>
                <c:pt idx="23">
                  <c:v>208270</c:v>
                </c:pt>
                <c:pt idx="24">
                  <c:v>209053</c:v>
                </c:pt>
                <c:pt idx="25">
                  <c:v>210257</c:v>
                </c:pt>
                <c:pt idx="26">
                  <c:v>211228</c:v>
                </c:pt>
                <c:pt idx="27">
                  <c:v>212116</c:v>
                </c:pt>
                <c:pt idx="28">
                  <c:v>213033</c:v>
                </c:pt>
                <c:pt idx="29">
                  <c:v>213140</c:v>
                </c:pt>
                <c:pt idx="30">
                  <c:v>213556</c:v>
                </c:pt>
                <c:pt idx="31">
                  <c:v>213068</c:v>
                </c:pt>
                <c:pt idx="32">
                  <c:v>211301</c:v>
                </c:pt>
                <c:pt idx="33">
                  <c:v>210022</c:v>
                </c:pt>
                <c:pt idx="34">
                  <c:v>209198</c:v>
                </c:pt>
                <c:pt idx="35">
                  <c:v>209229</c:v>
                </c:pt>
                <c:pt idx="36">
                  <c:v>207209</c:v>
                </c:pt>
                <c:pt idx="37">
                  <c:v>207478</c:v>
                </c:pt>
                <c:pt idx="38">
                  <c:v>207731</c:v>
                </c:pt>
                <c:pt idx="39">
                  <c:v>207906</c:v>
                </c:pt>
                <c:pt idx="40">
                  <c:v>208014</c:v>
                </c:pt>
                <c:pt idx="41">
                  <c:v>208094</c:v>
                </c:pt>
                <c:pt idx="42">
                  <c:v>207654</c:v>
                </c:pt>
                <c:pt idx="43">
                  <c:v>207623</c:v>
                </c:pt>
                <c:pt idx="44">
                  <c:v>207271</c:v>
                </c:pt>
                <c:pt idx="45">
                  <c:v>207424</c:v>
                </c:pt>
                <c:pt idx="46">
                  <c:v>207449</c:v>
                </c:pt>
                <c:pt idx="47">
                  <c:v>207235</c:v>
                </c:pt>
                <c:pt idx="48">
                  <c:v>206457</c:v>
                </c:pt>
                <c:pt idx="49">
                  <c:v>206782</c:v>
                </c:pt>
                <c:pt idx="50">
                  <c:v>206959</c:v>
                </c:pt>
                <c:pt idx="51">
                  <c:v>207523</c:v>
                </c:pt>
                <c:pt idx="52">
                  <c:v>208129</c:v>
                </c:pt>
                <c:pt idx="53">
                  <c:v>208717</c:v>
                </c:pt>
                <c:pt idx="54">
                  <c:v>209356</c:v>
                </c:pt>
                <c:pt idx="55">
                  <c:v>209828</c:v>
                </c:pt>
                <c:pt idx="56">
                  <c:v>210297</c:v>
                </c:pt>
                <c:pt idx="57">
                  <c:v>210700</c:v>
                </c:pt>
                <c:pt idx="58">
                  <c:v>211530</c:v>
                </c:pt>
                <c:pt idx="59">
                  <c:v>212481</c:v>
                </c:pt>
                <c:pt idx="60">
                  <c:v>213527</c:v>
                </c:pt>
                <c:pt idx="61">
                  <c:v>214013</c:v>
                </c:pt>
                <c:pt idx="62">
                  <c:v>214428</c:v>
                </c:pt>
                <c:pt idx="63">
                  <c:v>215187</c:v>
                </c:pt>
                <c:pt idx="64">
                  <c:v>216018</c:v>
                </c:pt>
                <c:pt idx="65">
                  <c:v>217063</c:v>
                </c:pt>
                <c:pt idx="66">
                  <c:v>217489</c:v>
                </c:pt>
                <c:pt idx="67">
                  <c:v>218160</c:v>
                </c:pt>
                <c:pt idx="68">
                  <c:v>218813</c:v>
                </c:pt>
                <c:pt idx="69">
                  <c:v>219272</c:v>
                </c:pt>
                <c:pt idx="70">
                  <c:v>219616</c:v>
                </c:pt>
                <c:pt idx="71">
                  <c:v>220318</c:v>
                </c:pt>
                <c:pt idx="72">
                  <c:v>220989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72-4660-A3B9-A8D9C3BC2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437056"/>
        <c:axId val="334437888"/>
      </c:lineChart>
      <c:dateAx>
        <c:axId val="3344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437888"/>
        <c:crosses val="autoZero"/>
        <c:auto val="0"/>
        <c:lblOffset val="100"/>
        <c:baseTimeUnit val="days"/>
      </c:dateAx>
      <c:valAx>
        <c:axId val="334437888"/>
        <c:scaling>
          <c:orientation val="minMax"/>
          <c:min val="19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43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Government debt, % of GDP, 2001-2018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'gvt debt'!$A$12</c:f>
              <c:strCache>
                <c:ptCount val="1"/>
                <c:pt idx="0">
                  <c:v>EU-28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'gvt debt'!$B$11:$T$11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strCache>
            </c:strRef>
          </c:cat>
          <c:val>
            <c:numRef>
              <c:f>'gvt debt'!$B$12:$T$12</c:f>
              <c:numCache>
                <c:formatCode>#\ ##0.0</c:formatCode>
                <c:ptCount val="19"/>
                <c:pt idx="0">
                  <c:v>59.3</c:v>
                </c:pt>
                <c:pt idx="1">
                  <c:v>58.8</c:v>
                </c:pt>
                <c:pt idx="2">
                  <c:v>60.4</c:v>
                </c:pt>
                <c:pt idx="3">
                  <c:v>60.9</c:v>
                </c:pt>
                <c:pt idx="4">
                  <c:v>61.5</c:v>
                </c:pt>
                <c:pt idx="5">
                  <c:v>60.1</c:v>
                </c:pt>
                <c:pt idx="6">
                  <c:v>57.5</c:v>
                </c:pt>
                <c:pt idx="7">
                  <c:v>60.7</c:v>
                </c:pt>
                <c:pt idx="8">
                  <c:v>73.3</c:v>
                </c:pt>
                <c:pt idx="9">
                  <c:v>79</c:v>
                </c:pt>
                <c:pt idx="10">
                  <c:v>81.599999999999994</c:v>
                </c:pt>
                <c:pt idx="11">
                  <c:v>84</c:v>
                </c:pt>
                <c:pt idx="12">
                  <c:v>85.8</c:v>
                </c:pt>
                <c:pt idx="13">
                  <c:v>86.6</c:v>
                </c:pt>
                <c:pt idx="14">
                  <c:v>84.6</c:v>
                </c:pt>
                <c:pt idx="15">
                  <c:v>83.4</c:v>
                </c:pt>
                <c:pt idx="16">
                  <c:v>81.7</c:v>
                </c:pt>
                <c:pt idx="17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16-4A70-8D0E-CB7B19668E1C}"/>
            </c:ext>
          </c:extLst>
        </c:ser>
        <c:ser>
          <c:idx val="1"/>
          <c:order val="1"/>
          <c:tx>
            <c:strRef>
              <c:f>'gvt debt'!$A$13</c:f>
              <c:strCache>
                <c:ptCount val="1"/>
                <c:pt idx="0">
                  <c:v>EUR-19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'gvt debt'!$B$11:$T$11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strCache>
            </c:strRef>
          </c:cat>
          <c:val>
            <c:numRef>
              <c:f>'gvt debt'!$B$13:$T$13</c:f>
              <c:numCache>
                <c:formatCode>#\ ##0.0</c:formatCode>
                <c:ptCount val="19"/>
                <c:pt idx="0">
                  <c:v>67.099999999999994</c:v>
                </c:pt>
                <c:pt idx="1">
                  <c:v>67</c:v>
                </c:pt>
                <c:pt idx="2">
                  <c:v>68.2</c:v>
                </c:pt>
                <c:pt idx="3">
                  <c:v>68.5</c:v>
                </c:pt>
                <c:pt idx="4">
                  <c:v>69.3</c:v>
                </c:pt>
                <c:pt idx="5">
                  <c:v>67.400000000000006</c:v>
                </c:pt>
                <c:pt idx="6">
                  <c:v>65</c:v>
                </c:pt>
                <c:pt idx="7">
                  <c:v>68.7</c:v>
                </c:pt>
                <c:pt idx="8">
                  <c:v>79.2</c:v>
                </c:pt>
                <c:pt idx="9">
                  <c:v>84.8</c:v>
                </c:pt>
                <c:pt idx="10">
                  <c:v>86.9</c:v>
                </c:pt>
                <c:pt idx="11">
                  <c:v>89.9</c:v>
                </c:pt>
                <c:pt idx="12">
                  <c:v>91.8</c:v>
                </c:pt>
                <c:pt idx="13">
                  <c:v>92</c:v>
                </c:pt>
                <c:pt idx="14">
                  <c:v>90.1</c:v>
                </c:pt>
                <c:pt idx="15">
                  <c:v>89.2</c:v>
                </c:pt>
                <c:pt idx="16">
                  <c:v>87.1</c:v>
                </c:pt>
                <c:pt idx="17">
                  <c:v>85.1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16-4A70-8D0E-CB7B19668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3660447"/>
        <c:axId val="1573674591"/>
      </c:lineChart>
      <c:catAx>
        <c:axId val="157366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3674591"/>
        <c:crosses val="autoZero"/>
        <c:auto val="1"/>
        <c:lblAlgn val="ctr"/>
        <c:lblOffset val="100"/>
        <c:noMultiLvlLbl val="0"/>
      </c:catAx>
      <c:valAx>
        <c:axId val="1573674591"/>
        <c:scaling>
          <c:orientation val="minMax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366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'1999-2018'!$A$66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2">
                  <a:tint val="54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'1999-2018'!$B$65:$U$65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'1999-2018'!$B$66:$U$66</c:f>
              <c:numCache>
                <c:formatCode>#\ ##0.0</c:formatCode>
                <c:ptCount val="20"/>
                <c:pt idx="0">
                  <c:v>78.5</c:v>
                </c:pt>
                <c:pt idx="1">
                  <c:v>81.900000000000006</c:v>
                </c:pt>
                <c:pt idx="2">
                  <c:v>85</c:v>
                </c:pt>
                <c:pt idx="3">
                  <c:v>88.8</c:v>
                </c:pt>
                <c:pt idx="4">
                  <c:v>92.3</c:v>
                </c:pt>
                <c:pt idx="5">
                  <c:v>96.9</c:v>
                </c:pt>
                <c:pt idx="6">
                  <c:v>101.1</c:v>
                </c:pt>
                <c:pt idx="7">
                  <c:v>105</c:v>
                </c:pt>
                <c:pt idx="8">
                  <c:v>105.5</c:v>
                </c:pt>
                <c:pt idx="9">
                  <c:v>106.4</c:v>
                </c:pt>
                <c:pt idx="10">
                  <c:v>99.3</c:v>
                </c:pt>
                <c:pt idx="11">
                  <c:v>100</c:v>
                </c:pt>
                <c:pt idx="12">
                  <c:v>101.7</c:v>
                </c:pt>
                <c:pt idx="13">
                  <c:v>100</c:v>
                </c:pt>
                <c:pt idx="14">
                  <c:v>102.1</c:v>
                </c:pt>
                <c:pt idx="15">
                  <c:v>106.4</c:v>
                </c:pt>
                <c:pt idx="16">
                  <c:v>110.2</c:v>
                </c:pt>
                <c:pt idx="17">
                  <c:v>112.7</c:v>
                </c:pt>
                <c:pt idx="18">
                  <c:v>117.3</c:v>
                </c:pt>
                <c:pt idx="19">
                  <c:v>123.1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A3-45D5-A7A1-3996D8602EBB}"/>
            </c:ext>
          </c:extLst>
        </c:ser>
        <c:ser>
          <c:idx val="1"/>
          <c:order val="1"/>
          <c:tx>
            <c:strRef>
              <c:f>'1999-2018'!$A$67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'1999-2018'!$B$65:$U$65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'1999-2018'!$B$67:$U$67</c:f>
              <c:numCache>
                <c:formatCode>#\ ##0.0</c:formatCode>
                <c:ptCount val="20"/>
                <c:pt idx="0">
                  <c:v>65.099999999999994</c:v>
                </c:pt>
                <c:pt idx="1">
                  <c:v>68.099999999999994</c:v>
                </c:pt>
                <c:pt idx="2">
                  <c:v>68.900000000000006</c:v>
                </c:pt>
                <c:pt idx="3">
                  <c:v>70.3</c:v>
                </c:pt>
                <c:pt idx="4">
                  <c:v>72.8</c:v>
                </c:pt>
                <c:pt idx="5">
                  <c:v>76.599999999999994</c:v>
                </c:pt>
                <c:pt idx="6">
                  <c:v>79.2</c:v>
                </c:pt>
                <c:pt idx="7">
                  <c:v>84.1</c:v>
                </c:pt>
                <c:pt idx="8">
                  <c:v>90</c:v>
                </c:pt>
                <c:pt idx="9">
                  <c:v>93.9</c:v>
                </c:pt>
                <c:pt idx="10">
                  <c:v>96.5</c:v>
                </c:pt>
                <c:pt idx="11">
                  <c:v>100</c:v>
                </c:pt>
                <c:pt idx="12">
                  <c:v>105</c:v>
                </c:pt>
                <c:pt idx="13">
                  <c:v>106.7</c:v>
                </c:pt>
                <c:pt idx="14">
                  <c:v>108.2</c:v>
                </c:pt>
                <c:pt idx="15">
                  <c:v>111.8</c:v>
                </c:pt>
                <c:pt idx="16">
                  <c:v>116.1</c:v>
                </c:pt>
                <c:pt idx="17">
                  <c:v>119.6</c:v>
                </c:pt>
                <c:pt idx="18">
                  <c:v>125.5</c:v>
                </c:pt>
                <c:pt idx="19">
                  <c:v>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A3-45D5-A7A1-3996D8602EBB}"/>
            </c:ext>
          </c:extLst>
        </c:ser>
        <c:ser>
          <c:idx val="2"/>
          <c:order val="2"/>
          <c:tx>
            <c:strRef>
              <c:f>'1999-2018'!$A$68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'1999-2018'!$B$65:$U$65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'1999-2018'!$B$68:$U$68</c:f>
              <c:numCache>
                <c:formatCode>#\ ##0.0</c:formatCode>
                <c:ptCount val="20"/>
                <c:pt idx="0">
                  <c:v>64.5</c:v>
                </c:pt>
                <c:pt idx="1">
                  <c:v>66.099999999999994</c:v>
                </c:pt>
                <c:pt idx="2">
                  <c:v>69.599999999999994</c:v>
                </c:pt>
                <c:pt idx="3">
                  <c:v>73.5</c:v>
                </c:pt>
                <c:pt idx="4">
                  <c:v>75.3</c:v>
                </c:pt>
                <c:pt idx="5">
                  <c:v>83.1</c:v>
                </c:pt>
                <c:pt idx="6">
                  <c:v>87</c:v>
                </c:pt>
                <c:pt idx="7">
                  <c:v>94</c:v>
                </c:pt>
                <c:pt idx="8">
                  <c:v>100.8</c:v>
                </c:pt>
                <c:pt idx="9">
                  <c:v>110.1</c:v>
                </c:pt>
                <c:pt idx="10">
                  <c:v>104.1</c:v>
                </c:pt>
                <c:pt idx="11">
                  <c:v>100</c:v>
                </c:pt>
                <c:pt idx="12">
                  <c:v>102</c:v>
                </c:pt>
                <c:pt idx="13">
                  <c:v>104.1</c:v>
                </c:pt>
                <c:pt idx="14">
                  <c:v>107.8</c:v>
                </c:pt>
                <c:pt idx="15">
                  <c:v>111.5</c:v>
                </c:pt>
                <c:pt idx="16">
                  <c:v>115.8</c:v>
                </c:pt>
                <c:pt idx="17">
                  <c:v>121.3</c:v>
                </c:pt>
                <c:pt idx="18">
                  <c:v>129.80000000000001</c:v>
                </c:pt>
                <c:pt idx="19">
                  <c:v>135.1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A3-45D5-A7A1-3996D8602EBB}"/>
            </c:ext>
          </c:extLst>
        </c:ser>
        <c:ser>
          <c:idx val="3"/>
          <c:order val="3"/>
          <c:tx>
            <c:strRef>
              <c:f>'1999-2018'!$A$69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'1999-2018'!$B$65:$U$65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'1999-2018'!$B$69:$U$69</c:f>
              <c:numCache>
                <c:formatCode>#\ ##0.0</c:formatCode>
                <c:ptCount val="20"/>
                <c:pt idx="0">
                  <c:v>73.8</c:v>
                </c:pt>
                <c:pt idx="1">
                  <c:v>76.5</c:v>
                </c:pt>
                <c:pt idx="2">
                  <c:v>79</c:v>
                </c:pt>
                <c:pt idx="3">
                  <c:v>81.7</c:v>
                </c:pt>
                <c:pt idx="4">
                  <c:v>84.1</c:v>
                </c:pt>
                <c:pt idx="5">
                  <c:v>87.8</c:v>
                </c:pt>
                <c:pt idx="6">
                  <c:v>91.1</c:v>
                </c:pt>
                <c:pt idx="7">
                  <c:v>96.4</c:v>
                </c:pt>
                <c:pt idx="8">
                  <c:v>103.1</c:v>
                </c:pt>
                <c:pt idx="9">
                  <c:v>106.7</c:v>
                </c:pt>
                <c:pt idx="10">
                  <c:v>98.7</c:v>
                </c:pt>
                <c:pt idx="11">
                  <c:v>100</c:v>
                </c:pt>
                <c:pt idx="12">
                  <c:v>100.9</c:v>
                </c:pt>
                <c:pt idx="13">
                  <c:v>98.2</c:v>
                </c:pt>
                <c:pt idx="14">
                  <c:v>97.2</c:v>
                </c:pt>
                <c:pt idx="15">
                  <c:v>99.9</c:v>
                </c:pt>
                <c:pt idx="16">
                  <c:v>102.1</c:v>
                </c:pt>
                <c:pt idx="17">
                  <c:v>105.3</c:v>
                </c:pt>
                <c:pt idx="18">
                  <c:v>110.4</c:v>
                </c:pt>
                <c:pt idx="19">
                  <c:v>114.9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A3-45D5-A7A1-3996D8602EBB}"/>
            </c:ext>
          </c:extLst>
        </c:ser>
        <c:ser>
          <c:idx val="4"/>
          <c:order val="4"/>
          <c:tx>
            <c:strRef>
              <c:f>'1999-2018'!$A$70</c:f>
              <c:strCache>
                <c:ptCount val="1"/>
                <c:pt idx="0">
                  <c:v>Slovakia</c:v>
                </c:pt>
              </c:strCache>
            </c:strRef>
          </c:tx>
          <c:spPr>
            <a:ln w="28575" cap="rnd">
              <a:solidFill>
                <a:schemeClr val="accent2">
                  <a:shade val="53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'1999-2018'!$B$65:$U$65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'1999-2018'!$B$70:$U$70</c:f>
              <c:numCache>
                <c:formatCode>#\ ##0.0</c:formatCode>
                <c:ptCount val="20"/>
                <c:pt idx="0">
                  <c:v>61.3</c:v>
                </c:pt>
                <c:pt idx="1">
                  <c:v>62</c:v>
                </c:pt>
                <c:pt idx="2">
                  <c:v>64.099999999999994</c:v>
                </c:pt>
                <c:pt idx="3">
                  <c:v>66.900000000000006</c:v>
                </c:pt>
                <c:pt idx="4">
                  <c:v>70.599999999999994</c:v>
                </c:pt>
                <c:pt idx="5">
                  <c:v>74.3</c:v>
                </c:pt>
                <c:pt idx="6">
                  <c:v>79.3</c:v>
                </c:pt>
                <c:pt idx="7">
                  <c:v>86</c:v>
                </c:pt>
                <c:pt idx="8">
                  <c:v>95.3</c:v>
                </c:pt>
                <c:pt idx="9">
                  <c:v>100.7</c:v>
                </c:pt>
                <c:pt idx="10">
                  <c:v>95.2</c:v>
                </c:pt>
                <c:pt idx="11">
                  <c:v>100</c:v>
                </c:pt>
                <c:pt idx="12">
                  <c:v>102.8</c:v>
                </c:pt>
                <c:pt idx="13">
                  <c:v>104.5</c:v>
                </c:pt>
                <c:pt idx="14">
                  <c:v>106.1</c:v>
                </c:pt>
                <c:pt idx="15">
                  <c:v>109</c:v>
                </c:pt>
                <c:pt idx="16">
                  <c:v>113.5</c:v>
                </c:pt>
                <c:pt idx="17">
                  <c:v>117.1</c:v>
                </c:pt>
                <c:pt idx="18">
                  <c:v>120.8</c:v>
                </c:pt>
                <c:pt idx="19">
                  <c:v>125.8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A3-45D5-A7A1-3996D8602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3063984"/>
        <c:axId val="1493066064"/>
      </c:lineChart>
      <c:catAx>
        <c:axId val="149306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3066064"/>
        <c:crosses val="autoZero"/>
        <c:auto val="1"/>
        <c:lblAlgn val="ctr"/>
        <c:lblOffset val="100"/>
        <c:noMultiLvlLbl val="0"/>
      </c:catAx>
      <c:valAx>
        <c:axId val="1493066064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306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'1999-2018'!$A$73</c:f>
              <c:strCache>
                <c:ptCount val="1"/>
                <c:pt idx="0">
                  <c:v>Estonia</c:v>
                </c:pt>
              </c:strCache>
            </c:strRef>
          </c:tx>
          <c:spPr>
            <a:ln w="28575" cap="rnd">
              <a:solidFill>
                <a:schemeClr val="accent3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'1999-2018'!$B$72:$U$72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'1999-2018'!$B$73:$U$73</c:f>
              <c:numCache>
                <c:formatCode>#\ ##0.0</c:formatCode>
                <c:ptCount val="20"/>
                <c:pt idx="0">
                  <c:v>64.8</c:v>
                </c:pt>
                <c:pt idx="1">
                  <c:v>71.400000000000006</c:v>
                </c:pt>
                <c:pt idx="2">
                  <c:v>75.599999999999994</c:v>
                </c:pt>
                <c:pt idx="3">
                  <c:v>80.8</c:v>
                </c:pt>
                <c:pt idx="4">
                  <c:v>86.9</c:v>
                </c:pt>
                <c:pt idx="5">
                  <c:v>92.8</c:v>
                </c:pt>
                <c:pt idx="6">
                  <c:v>101.6</c:v>
                </c:pt>
                <c:pt idx="7">
                  <c:v>111.4</c:v>
                </c:pt>
                <c:pt idx="8">
                  <c:v>119.9</c:v>
                </c:pt>
                <c:pt idx="9">
                  <c:v>113.8</c:v>
                </c:pt>
                <c:pt idx="10">
                  <c:v>97.4</c:v>
                </c:pt>
                <c:pt idx="11">
                  <c:v>100</c:v>
                </c:pt>
                <c:pt idx="12">
                  <c:v>107.4</c:v>
                </c:pt>
                <c:pt idx="13">
                  <c:v>110.8</c:v>
                </c:pt>
                <c:pt idx="14">
                  <c:v>112.3</c:v>
                </c:pt>
                <c:pt idx="15">
                  <c:v>115.6</c:v>
                </c:pt>
                <c:pt idx="16">
                  <c:v>117.8</c:v>
                </c:pt>
                <c:pt idx="17">
                  <c:v>120.9</c:v>
                </c:pt>
                <c:pt idx="18">
                  <c:v>127.8</c:v>
                </c:pt>
                <c:pt idx="19">
                  <c:v>133.9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E8-4150-960D-0698AF84A7D3}"/>
            </c:ext>
          </c:extLst>
        </c:ser>
        <c:ser>
          <c:idx val="1"/>
          <c:order val="1"/>
          <c:tx>
            <c:strRef>
              <c:f>'1999-2018'!$A$74</c:f>
              <c:strCache>
                <c:ptCount val="1"/>
                <c:pt idx="0">
                  <c:v>Latvia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'1999-2018'!$B$72:$U$72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'1999-2018'!$B$74:$U$74</c:f>
              <c:numCache>
                <c:formatCode>#\ ##0.0</c:formatCode>
                <c:ptCount val="20"/>
                <c:pt idx="0">
                  <c:v>65.599999999999994</c:v>
                </c:pt>
                <c:pt idx="1">
                  <c:v>69.099999999999994</c:v>
                </c:pt>
                <c:pt idx="2">
                  <c:v>73.599999999999994</c:v>
                </c:pt>
                <c:pt idx="3">
                  <c:v>78.8</c:v>
                </c:pt>
                <c:pt idx="4">
                  <c:v>85.4</c:v>
                </c:pt>
                <c:pt idx="5">
                  <c:v>92.6</c:v>
                </c:pt>
                <c:pt idx="6">
                  <c:v>102.5</c:v>
                </c:pt>
                <c:pt idx="7">
                  <c:v>114.6</c:v>
                </c:pt>
                <c:pt idx="8">
                  <c:v>126.1</c:v>
                </c:pt>
                <c:pt idx="9">
                  <c:v>121.6</c:v>
                </c:pt>
                <c:pt idx="10">
                  <c:v>104.1</c:v>
                </c:pt>
                <c:pt idx="11">
                  <c:v>100</c:v>
                </c:pt>
                <c:pt idx="12">
                  <c:v>106.4</c:v>
                </c:pt>
                <c:pt idx="13">
                  <c:v>110.7</c:v>
                </c:pt>
                <c:pt idx="14">
                  <c:v>113.4</c:v>
                </c:pt>
                <c:pt idx="15">
                  <c:v>115.5</c:v>
                </c:pt>
                <c:pt idx="16">
                  <c:v>118.9</c:v>
                </c:pt>
                <c:pt idx="17">
                  <c:v>121.4</c:v>
                </c:pt>
                <c:pt idx="18">
                  <c:v>127</c:v>
                </c:pt>
                <c:pt idx="19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E8-4150-960D-0698AF84A7D3}"/>
            </c:ext>
          </c:extLst>
        </c:ser>
        <c:ser>
          <c:idx val="2"/>
          <c:order val="2"/>
          <c:tx>
            <c:strRef>
              <c:f>'1999-2018'!$A$75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 cap="rnd">
              <a:solidFill>
                <a:schemeClr val="accent3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'1999-2018'!$B$72:$U$72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'1999-2018'!$B$75:$U$75</c:f>
              <c:numCache>
                <c:formatCode>#\ ##0.0</c:formatCode>
                <c:ptCount val="20"/>
                <c:pt idx="0">
                  <c:v>63.1</c:v>
                </c:pt>
                <c:pt idx="1">
                  <c:v>65.5</c:v>
                </c:pt>
                <c:pt idx="2">
                  <c:v>69.7</c:v>
                </c:pt>
                <c:pt idx="3">
                  <c:v>74.5</c:v>
                </c:pt>
                <c:pt idx="4">
                  <c:v>82.3</c:v>
                </c:pt>
                <c:pt idx="5">
                  <c:v>87.7</c:v>
                </c:pt>
                <c:pt idx="6">
                  <c:v>94.5</c:v>
                </c:pt>
                <c:pt idx="7">
                  <c:v>101.5</c:v>
                </c:pt>
                <c:pt idx="8">
                  <c:v>112.7</c:v>
                </c:pt>
                <c:pt idx="9">
                  <c:v>115.7</c:v>
                </c:pt>
                <c:pt idx="10">
                  <c:v>98.5</c:v>
                </c:pt>
                <c:pt idx="11">
                  <c:v>100</c:v>
                </c:pt>
                <c:pt idx="12">
                  <c:v>106</c:v>
                </c:pt>
                <c:pt idx="13">
                  <c:v>110.1</c:v>
                </c:pt>
                <c:pt idx="14">
                  <c:v>114</c:v>
                </c:pt>
                <c:pt idx="15">
                  <c:v>118</c:v>
                </c:pt>
                <c:pt idx="16">
                  <c:v>120.4</c:v>
                </c:pt>
                <c:pt idx="17">
                  <c:v>123.5</c:v>
                </c:pt>
                <c:pt idx="18">
                  <c:v>128.69999999999999</c:v>
                </c:pt>
                <c:pt idx="19">
                  <c:v>133.4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E8-4150-960D-0698AF84A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0481888"/>
        <c:axId val="1440494784"/>
      </c:lineChart>
      <c:catAx>
        <c:axId val="144048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40494784"/>
        <c:crosses val="autoZero"/>
        <c:auto val="1"/>
        <c:lblAlgn val="ctr"/>
        <c:lblOffset val="100"/>
        <c:noMultiLvlLbl val="0"/>
      </c:catAx>
      <c:valAx>
        <c:axId val="1440494784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4048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Data!$A$117</c:f>
              <c:strCache>
                <c:ptCount val="1"/>
                <c:pt idx="0">
                  <c:v>Czechia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Data!$B$116:$CD$116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Data!$B$117:$CD$117</c:f>
              <c:numCache>
                <c:formatCode>#,##0</c:formatCode>
                <c:ptCount val="81"/>
                <c:pt idx="0">
                  <c:v>4592</c:v>
                </c:pt>
                <c:pt idx="1">
                  <c:v>4572</c:v>
                </c:pt>
                <c:pt idx="2">
                  <c:v>4560</c:v>
                </c:pt>
                <c:pt idx="3">
                  <c:v>4570</c:v>
                </c:pt>
                <c:pt idx="4">
                  <c:v>4564</c:v>
                </c:pt>
                <c:pt idx="5">
                  <c:v>4564</c:v>
                </c:pt>
                <c:pt idx="6">
                  <c:v>4577</c:v>
                </c:pt>
                <c:pt idx="7">
                  <c:v>4583</c:v>
                </c:pt>
                <c:pt idx="8">
                  <c:v>4599</c:v>
                </c:pt>
                <c:pt idx="9">
                  <c:v>4588</c:v>
                </c:pt>
                <c:pt idx="10">
                  <c:v>4590</c:v>
                </c:pt>
                <c:pt idx="11">
                  <c:v>4598</c:v>
                </c:pt>
                <c:pt idx="12">
                  <c:v>4618</c:v>
                </c:pt>
                <c:pt idx="13">
                  <c:v>4642</c:v>
                </c:pt>
                <c:pt idx="14">
                  <c:v>4652</c:v>
                </c:pt>
                <c:pt idx="15">
                  <c:v>4651</c:v>
                </c:pt>
                <c:pt idx="16">
                  <c:v>4644</c:v>
                </c:pt>
                <c:pt idx="17">
                  <c:v>4626</c:v>
                </c:pt>
                <c:pt idx="18">
                  <c:v>4605</c:v>
                </c:pt>
                <c:pt idx="19">
                  <c:v>4591</c:v>
                </c:pt>
                <c:pt idx="20">
                  <c:v>4593</c:v>
                </c:pt>
                <c:pt idx="21">
                  <c:v>4603</c:v>
                </c:pt>
                <c:pt idx="22">
                  <c:v>4614</c:v>
                </c:pt>
                <c:pt idx="23">
                  <c:v>4625</c:v>
                </c:pt>
                <c:pt idx="24">
                  <c:v>4644</c:v>
                </c:pt>
                <c:pt idx="25">
                  <c:v>4663</c:v>
                </c:pt>
                <c:pt idx="26">
                  <c:v>4695</c:v>
                </c:pt>
                <c:pt idx="27">
                  <c:v>4701</c:v>
                </c:pt>
                <c:pt idx="28">
                  <c:v>4717</c:v>
                </c:pt>
                <c:pt idx="29">
                  <c:v>4732</c:v>
                </c:pt>
                <c:pt idx="30">
                  <c:v>4740</c:v>
                </c:pt>
                <c:pt idx="31">
                  <c:v>4758</c:v>
                </c:pt>
                <c:pt idx="32">
                  <c:v>4788</c:v>
                </c:pt>
                <c:pt idx="33">
                  <c:v>4816</c:v>
                </c:pt>
                <c:pt idx="34">
                  <c:v>4834</c:v>
                </c:pt>
                <c:pt idx="35">
                  <c:v>4848</c:v>
                </c:pt>
                <c:pt idx="36">
                  <c:v>4879</c:v>
                </c:pt>
                <c:pt idx="37">
                  <c:v>4905</c:v>
                </c:pt>
                <c:pt idx="38">
                  <c:v>4902</c:v>
                </c:pt>
                <c:pt idx="39">
                  <c:v>4896</c:v>
                </c:pt>
                <c:pt idx="40">
                  <c:v>4865</c:v>
                </c:pt>
                <c:pt idx="41">
                  <c:v>4831</c:v>
                </c:pt>
                <c:pt idx="42">
                  <c:v>4805</c:v>
                </c:pt>
                <c:pt idx="43">
                  <c:v>4800</c:v>
                </c:pt>
                <c:pt idx="44">
                  <c:v>4768</c:v>
                </c:pt>
                <c:pt idx="45">
                  <c:v>4782</c:v>
                </c:pt>
                <c:pt idx="46">
                  <c:v>4789</c:v>
                </c:pt>
                <c:pt idx="47">
                  <c:v>4794</c:v>
                </c:pt>
                <c:pt idx="48">
                  <c:v>4780</c:v>
                </c:pt>
                <c:pt idx="49">
                  <c:v>4777</c:v>
                </c:pt>
                <c:pt idx="50">
                  <c:v>4776</c:v>
                </c:pt>
                <c:pt idx="51">
                  <c:v>4774</c:v>
                </c:pt>
                <c:pt idx="52">
                  <c:v>4775</c:v>
                </c:pt>
                <c:pt idx="53">
                  <c:v>4785</c:v>
                </c:pt>
                <c:pt idx="54">
                  <c:v>4806</c:v>
                </c:pt>
                <c:pt idx="55">
                  <c:v>4802</c:v>
                </c:pt>
                <c:pt idx="56">
                  <c:v>4813</c:v>
                </c:pt>
                <c:pt idx="57">
                  <c:v>4836</c:v>
                </c:pt>
                <c:pt idx="58">
                  <c:v>4830</c:v>
                </c:pt>
                <c:pt idx="59">
                  <c:v>4839</c:v>
                </c:pt>
                <c:pt idx="60">
                  <c:v>4845</c:v>
                </c:pt>
                <c:pt idx="61">
                  <c:v>4842</c:v>
                </c:pt>
                <c:pt idx="62">
                  <c:v>4866</c:v>
                </c:pt>
                <c:pt idx="63">
                  <c:v>4892</c:v>
                </c:pt>
                <c:pt idx="64">
                  <c:v>4898</c:v>
                </c:pt>
                <c:pt idx="65">
                  <c:v>4917</c:v>
                </c:pt>
                <c:pt idx="66">
                  <c:v>4919</c:v>
                </c:pt>
                <c:pt idx="67">
                  <c:v>4925</c:v>
                </c:pt>
                <c:pt idx="68">
                  <c:v>4963</c:v>
                </c:pt>
                <c:pt idx="69">
                  <c:v>4982</c:v>
                </c:pt>
                <c:pt idx="70">
                  <c:v>5000</c:v>
                </c:pt>
                <c:pt idx="71">
                  <c:v>5035</c:v>
                </c:pt>
                <c:pt idx="72">
                  <c:v>5045</c:v>
                </c:pt>
                <c:pt idx="73">
                  <c:v>5054</c:v>
                </c:pt>
                <c:pt idx="74">
                  <c:v>5089</c:v>
                </c:pt>
                <c:pt idx="75">
                  <c:v>5096</c:v>
                </c:pt>
                <c:pt idx="76">
                  <c:v>5111</c:v>
                </c:pt>
                <c:pt idx="77">
                  <c:v>5119</c:v>
                </c:pt>
                <c:pt idx="78">
                  <c:v>5130</c:v>
                </c:pt>
                <c:pt idx="79">
                  <c:v>5139</c:v>
                </c:pt>
                <c:pt idx="80">
                  <c:v>5144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1A-4949-BA46-87727283320E}"/>
            </c:ext>
          </c:extLst>
        </c:ser>
        <c:ser>
          <c:idx val="1"/>
          <c:order val="1"/>
          <c:tx>
            <c:strRef>
              <c:f>Data!$A$118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Data!$B$116:$CD$116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Data!$B$118:$CD$118</c:f>
              <c:numCache>
                <c:formatCode>#,##0</c:formatCode>
                <c:ptCount val="81"/>
                <c:pt idx="0">
                  <c:v>3678</c:v>
                </c:pt>
                <c:pt idx="1">
                  <c:v>3705</c:v>
                </c:pt>
                <c:pt idx="2">
                  <c:v>3712</c:v>
                </c:pt>
                <c:pt idx="3">
                  <c:v>3721</c:v>
                </c:pt>
                <c:pt idx="4">
                  <c:v>3725</c:v>
                </c:pt>
                <c:pt idx="5">
                  <c:v>3738</c:v>
                </c:pt>
                <c:pt idx="6">
                  <c:v>3763</c:v>
                </c:pt>
                <c:pt idx="7">
                  <c:v>3791</c:v>
                </c:pt>
                <c:pt idx="8">
                  <c:v>3814</c:v>
                </c:pt>
                <c:pt idx="9">
                  <c:v>3798</c:v>
                </c:pt>
                <c:pt idx="10">
                  <c:v>3811</c:v>
                </c:pt>
                <c:pt idx="11">
                  <c:v>3794</c:v>
                </c:pt>
                <c:pt idx="12">
                  <c:v>3815</c:v>
                </c:pt>
                <c:pt idx="13">
                  <c:v>3819</c:v>
                </c:pt>
                <c:pt idx="14">
                  <c:v>3813</c:v>
                </c:pt>
                <c:pt idx="15">
                  <c:v>3828</c:v>
                </c:pt>
                <c:pt idx="16">
                  <c:v>3838</c:v>
                </c:pt>
                <c:pt idx="17">
                  <c:v>3878</c:v>
                </c:pt>
                <c:pt idx="18">
                  <c:v>3881</c:v>
                </c:pt>
                <c:pt idx="19">
                  <c:v>3889</c:v>
                </c:pt>
                <c:pt idx="20">
                  <c:v>3872</c:v>
                </c:pt>
                <c:pt idx="21">
                  <c:v>3850</c:v>
                </c:pt>
                <c:pt idx="22">
                  <c:v>3840</c:v>
                </c:pt>
                <c:pt idx="23">
                  <c:v>3849</c:v>
                </c:pt>
                <c:pt idx="24">
                  <c:v>3855</c:v>
                </c:pt>
                <c:pt idx="25">
                  <c:v>3852</c:v>
                </c:pt>
                <c:pt idx="26">
                  <c:v>3865</c:v>
                </c:pt>
                <c:pt idx="27">
                  <c:v>3862</c:v>
                </c:pt>
                <c:pt idx="28">
                  <c:v>3884</c:v>
                </c:pt>
                <c:pt idx="29">
                  <c:v>3891</c:v>
                </c:pt>
                <c:pt idx="30">
                  <c:v>3874</c:v>
                </c:pt>
                <c:pt idx="31">
                  <c:v>3885</c:v>
                </c:pt>
                <c:pt idx="32">
                  <c:v>3879</c:v>
                </c:pt>
                <c:pt idx="33">
                  <c:v>3866</c:v>
                </c:pt>
                <c:pt idx="34">
                  <c:v>3850</c:v>
                </c:pt>
                <c:pt idx="35">
                  <c:v>3823</c:v>
                </c:pt>
                <c:pt idx="36">
                  <c:v>3811</c:v>
                </c:pt>
                <c:pt idx="37">
                  <c:v>3792</c:v>
                </c:pt>
                <c:pt idx="38">
                  <c:v>3812</c:v>
                </c:pt>
                <c:pt idx="39">
                  <c:v>3789</c:v>
                </c:pt>
                <c:pt idx="40">
                  <c:v>3737</c:v>
                </c:pt>
                <c:pt idx="41">
                  <c:v>3719</c:v>
                </c:pt>
                <c:pt idx="42">
                  <c:v>3678</c:v>
                </c:pt>
                <c:pt idx="43">
                  <c:v>3689</c:v>
                </c:pt>
                <c:pt idx="44">
                  <c:v>3684</c:v>
                </c:pt>
                <c:pt idx="45">
                  <c:v>3684</c:v>
                </c:pt>
                <c:pt idx="46">
                  <c:v>3697</c:v>
                </c:pt>
                <c:pt idx="47">
                  <c:v>3692</c:v>
                </c:pt>
                <c:pt idx="48">
                  <c:v>3689</c:v>
                </c:pt>
                <c:pt idx="49">
                  <c:v>3712</c:v>
                </c:pt>
                <c:pt idx="50">
                  <c:v>3718</c:v>
                </c:pt>
                <c:pt idx="51">
                  <c:v>3733</c:v>
                </c:pt>
                <c:pt idx="52">
                  <c:v>3738</c:v>
                </c:pt>
                <c:pt idx="53">
                  <c:v>3774</c:v>
                </c:pt>
                <c:pt idx="54">
                  <c:v>3812</c:v>
                </c:pt>
                <c:pt idx="55">
                  <c:v>3809</c:v>
                </c:pt>
                <c:pt idx="56">
                  <c:v>3774</c:v>
                </c:pt>
                <c:pt idx="57">
                  <c:v>3840</c:v>
                </c:pt>
                <c:pt idx="58">
                  <c:v>3862</c:v>
                </c:pt>
                <c:pt idx="59">
                  <c:v>3916</c:v>
                </c:pt>
                <c:pt idx="60">
                  <c:v>4034</c:v>
                </c:pt>
                <c:pt idx="61">
                  <c:v>4022</c:v>
                </c:pt>
                <c:pt idx="62">
                  <c:v>4067</c:v>
                </c:pt>
                <c:pt idx="63">
                  <c:v>4087</c:v>
                </c:pt>
                <c:pt idx="64">
                  <c:v>4110</c:v>
                </c:pt>
                <c:pt idx="65">
                  <c:v>4141</c:v>
                </c:pt>
                <c:pt idx="66">
                  <c:v>4177</c:v>
                </c:pt>
                <c:pt idx="67">
                  <c:v>4189</c:v>
                </c:pt>
                <c:pt idx="68">
                  <c:v>4237</c:v>
                </c:pt>
                <c:pt idx="69">
                  <c:v>4274</c:v>
                </c:pt>
                <c:pt idx="70">
                  <c:v>4295</c:v>
                </c:pt>
                <c:pt idx="71">
                  <c:v>4335</c:v>
                </c:pt>
                <c:pt idx="72">
                  <c:v>4328</c:v>
                </c:pt>
                <c:pt idx="73">
                  <c:v>4341</c:v>
                </c:pt>
                <c:pt idx="74">
                  <c:v>4355</c:v>
                </c:pt>
                <c:pt idx="75">
                  <c:v>4369</c:v>
                </c:pt>
                <c:pt idx="76">
                  <c:v>4382</c:v>
                </c:pt>
                <c:pt idx="77">
                  <c:v>4387</c:v>
                </c:pt>
                <c:pt idx="78">
                  <c:v>4378</c:v>
                </c:pt>
                <c:pt idx="79">
                  <c:v>4388</c:v>
                </c:pt>
                <c:pt idx="80">
                  <c:v>4421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1A-4949-BA46-877272833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470336"/>
        <c:axId val="331477408"/>
      </c:lineChart>
      <c:catAx>
        <c:axId val="33147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1477408"/>
        <c:crosses val="autoZero"/>
        <c:auto val="1"/>
        <c:lblAlgn val="ctr"/>
        <c:lblOffset val="100"/>
        <c:noMultiLvlLbl val="0"/>
      </c:catAx>
      <c:valAx>
        <c:axId val="331477408"/>
        <c:scaling>
          <c:orientation val="minMax"/>
          <c:max val="5200"/>
          <c:min val="3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147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Data!$A$121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Data!$B$120:$CD$120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Data!$B$121:$CD$121</c:f>
              <c:numCache>
                <c:formatCode>#,##0</c:formatCode>
                <c:ptCount val="81"/>
                <c:pt idx="0">
                  <c:v>14572</c:v>
                </c:pt>
                <c:pt idx="1">
                  <c:v>14446</c:v>
                </c:pt>
                <c:pt idx="2">
                  <c:v>14308</c:v>
                </c:pt>
                <c:pt idx="3">
                  <c:v>14152</c:v>
                </c:pt>
                <c:pt idx="4">
                  <c:v>14019</c:v>
                </c:pt>
                <c:pt idx="5">
                  <c:v>13985</c:v>
                </c:pt>
                <c:pt idx="6">
                  <c:v>13950</c:v>
                </c:pt>
                <c:pt idx="7">
                  <c:v>13907</c:v>
                </c:pt>
                <c:pt idx="8">
                  <c:v>13802</c:v>
                </c:pt>
                <c:pt idx="9">
                  <c:v>13681</c:v>
                </c:pt>
                <c:pt idx="10">
                  <c:v>13619</c:v>
                </c:pt>
                <c:pt idx="11">
                  <c:v>13474</c:v>
                </c:pt>
                <c:pt idx="12">
                  <c:v>13400</c:v>
                </c:pt>
                <c:pt idx="13">
                  <c:v>13296</c:v>
                </c:pt>
                <c:pt idx="14">
                  <c:v>13243</c:v>
                </c:pt>
                <c:pt idx="15">
                  <c:v>13199</c:v>
                </c:pt>
                <c:pt idx="16">
                  <c:v>13088</c:v>
                </c:pt>
                <c:pt idx="17">
                  <c:v>13167</c:v>
                </c:pt>
                <c:pt idx="18">
                  <c:v>13130</c:v>
                </c:pt>
                <c:pt idx="19">
                  <c:v>13164</c:v>
                </c:pt>
                <c:pt idx="20">
                  <c:v>13209</c:v>
                </c:pt>
                <c:pt idx="21">
                  <c:v>13256</c:v>
                </c:pt>
                <c:pt idx="22">
                  <c:v>13330</c:v>
                </c:pt>
                <c:pt idx="23">
                  <c:v>13460</c:v>
                </c:pt>
                <c:pt idx="24">
                  <c:v>13531</c:v>
                </c:pt>
                <c:pt idx="25">
                  <c:v>13562</c:v>
                </c:pt>
                <c:pt idx="26">
                  <c:v>13705</c:v>
                </c:pt>
                <c:pt idx="27">
                  <c:v>13850</c:v>
                </c:pt>
                <c:pt idx="28">
                  <c:v>13904</c:v>
                </c:pt>
                <c:pt idx="29">
                  <c:v>14072</c:v>
                </c:pt>
                <c:pt idx="30">
                  <c:v>14287</c:v>
                </c:pt>
                <c:pt idx="31">
                  <c:v>14451</c:v>
                </c:pt>
                <c:pt idx="32">
                  <c:v>14654</c:v>
                </c:pt>
                <c:pt idx="33">
                  <c:v>14783</c:v>
                </c:pt>
                <c:pt idx="34">
                  <c:v>14839</c:v>
                </c:pt>
                <c:pt idx="35">
                  <c:v>15048</c:v>
                </c:pt>
                <c:pt idx="36">
                  <c:v>15308</c:v>
                </c:pt>
                <c:pt idx="37">
                  <c:v>15339</c:v>
                </c:pt>
                <c:pt idx="38">
                  <c:v>15434</c:v>
                </c:pt>
                <c:pt idx="39">
                  <c:v>15511</c:v>
                </c:pt>
                <c:pt idx="40">
                  <c:v>15512</c:v>
                </c:pt>
                <c:pt idx="41">
                  <c:v>15500</c:v>
                </c:pt>
                <c:pt idx="42">
                  <c:v>15519</c:v>
                </c:pt>
                <c:pt idx="43">
                  <c:v>15452</c:v>
                </c:pt>
                <c:pt idx="44">
                  <c:v>14979</c:v>
                </c:pt>
                <c:pt idx="45">
                  <c:v>15107</c:v>
                </c:pt>
                <c:pt idx="46">
                  <c:v>15172</c:v>
                </c:pt>
                <c:pt idx="47">
                  <c:v>15147</c:v>
                </c:pt>
                <c:pt idx="48">
                  <c:v>15188</c:v>
                </c:pt>
                <c:pt idx="49">
                  <c:v>15224</c:v>
                </c:pt>
                <c:pt idx="50">
                  <c:v>15211</c:v>
                </c:pt>
                <c:pt idx="51">
                  <c:v>15192</c:v>
                </c:pt>
                <c:pt idx="52">
                  <c:v>15221</c:v>
                </c:pt>
                <c:pt idx="53">
                  <c:v>15272</c:v>
                </c:pt>
                <c:pt idx="54">
                  <c:v>15235</c:v>
                </c:pt>
                <c:pt idx="55">
                  <c:v>15210</c:v>
                </c:pt>
                <c:pt idx="56">
                  <c:v>15139</c:v>
                </c:pt>
                <c:pt idx="57">
                  <c:v>15227</c:v>
                </c:pt>
                <c:pt idx="58">
                  <c:v>15267</c:v>
                </c:pt>
                <c:pt idx="59">
                  <c:v>15287</c:v>
                </c:pt>
                <c:pt idx="60">
                  <c:v>15398</c:v>
                </c:pt>
                <c:pt idx="61">
                  <c:v>15461</c:v>
                </c:pt>
                <c:pt idx="62">
                  <c:v>15577</c:v>
                </c:pt>
                <c:pt idx="63">
                  <c:v>15602</c:v>
                </c:pt>
                <c:pt idx="64">
                  <c:v>15651</c:v>
                </c:pt>
                <c:pt idx="65">
                  <c:v>15667</c:v>
                </c:pt>
                <c:pt idx="66">
                  <c:v>15776</c:v>
                </c:pt>
                <c:pt idx="67">
                  <c:v>15844</c:v>
                </c:pt>
                <c:pt idx="68">
                  <c:v>15813</c:v>
                </c:pt>
                <c:pt idx="69">
                  <c:v>15809</c:v>
                </c:pt>
                <c:pt idx="70">
                  <c:v>15805</c:v>
                </c:pt>
                <c:pt idx="71">
                  <c:v>15897</c:v>
                </c:pt>
                <c:pt idx="72">
                  <c:v>16004</c:v>
                </c:pt>
                <c:pt idx="73">
                  <c:v>16023</c:v>
                </c:pt>
                <c:pt idx="74">
                  <c:v>15971</c:v>
                </c:pt>
                <c:pt idx="75">
                  <c:v>15988</c:v>
                </c:pt>
                <c:pt idx="76">
                  <c:v>16082</c:v>
                </c:pt>
                <c:pt idx="77">
                  <c:v>16071</c:v>
                </c:pt>
                <c:pt idx="78">
                  <c:v>16032</c:v>
                </c:pt>
                <c:pt idx="79">
                  <c:v>15985</c:v>
                </c:pt>
                <c:pt idx="80">
                  <c:v>16032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2B-4132-9F4D-2B3694CCA8F1}"/>
            </c:ext>
          </c:extLst>
        </c:ser>
        <c:ser>
          <c:idx val="1"/>
          <c:order val="1"/>
          <c:tx>
            <c:strRef>
              <c:f>Data!$A$122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Data!$B$120:$CD$120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Data!$B$122:$CD$122</c:f>
              <c:numCache>
                <c:formatCode>#,##0</c:formatCode>
                <c:ptCount val="81"/>
                <c:pt idx="0">
                  <c:v>9259</c:v>
                </c:pt>
                <c:pt idx="1">
                  <c:v>9321</c:v>
                </c:pt>
                <c:pt idx="2">
                  <c:v>9290</c:v>
                </c:pt>
                <c:pt idx="3">
                  <c:v>9215</c:v>
                </c:pt>
                <c:pt idx="4">
                  <c:v>9267</c:v>
                </c:pt>
                <c:pt idx="5">
                  <c:v>9254</c:v>
                </c:pt>
                <c:pt idx="6">
                  <c:v>9246</c:v>
                </c:pt>
                <c:pt idx="7">
                  <c:v>9322</c:v>
                </c:pt>
                <c:pt idx="8">
                  <c:v>9253</c:v>
                </c:pt>
                <c:pt idx="9">
                  <c:v>9205</c:v>
                </c:pt>
                <c:pt idx="10">
                  <c:v>9233</c:v>
                </c:pt>
                <c:pt idx="11">
                  <c:v>9211</c:v>
                </c:pt>
                <c:pt idx="12">
                  <c:v>8588</c:v>
                </c:pt>
                <c:pt idx="13">
                  <c:v>8581</c:v>
                </c:pt>
                <c:pt idx="14">
                  <c:v>8590</c:v>
                </c:pt>
                <c:pt idx="15">
                  <c:v>8603</c:v>
                </c:pt>
                <c:pt idx="16">
                  <c:v>8385</c:v>
                </c:pt>
                <c:pt idx="17">
                  <c:v>8423</c:v>
                </c:pt>
                <c:pt idx="18">
                  <c:v>8449</c:v>
                </c:pt>
                <c:pt idx="19">
                  <c:v>8380</c:v>
                </c:pt>
                <c:pt idx="20">
                  <c:v>8339</c:v>
                </c:pt>
                <c:pt idx="21">
                  <c:v>8437</c:v>
                </c:pt>
                <c:pt idx="22">
                  <c:v>8392</c:v>
                </c:pt>
                <c:pt idx="23">
                  <c:v>8509</c:v>
                </c:pt>
                <c:pt idx="24">
                  <c:v>8561</c:v>
                </c:pt>
                <c:pt idx="25">
                  <c:v>8505</c:v>
                </c:pt>
                <c:pt idx="26">
                  <c:v>8232</c:v>
                </c:pt>
                <c:pt idx="27">
                  <c:v>8573</c:v>
                </c:pt>
                <c:pt idx="28">
                  <c:v>8680</c:v>
                </c:pt>
                <c:pt idx="29">
                  <c:v>8663</c:v>
                </c:pt>
                <c:pt idx="30">
                  <c:v>8702</c:v>
                </c:pt>
                <c:pt idx="31">
                  <c:v>8612</c:v>
                </c:pt>
                <c:pt idx="32">
                  <c:v>8661</c:v>
                </c:pt>
                <c:pt idx="33">
                  <c:v>8672</c:v>
                </c:pt>
                <c:pt idx="34">
                  <c:v>8705</c:v>
                </c:pt>
                <c:pt idx="35">
                  <c:v>8714</c:v>
                </c:pt>
                <c:pt idx="36">
                  <c:v>8756</c:v>
                </c:pt>
                <c:pt idx="37">
                  <c:v>8747</c:v>
                </c:pt>
                <c:pt idx="38">
                  <c:v>8726</c:v>
                </c:pt>
                <c:pt idx="39">
                  <c:v>8771</c:v>
                </c:pt>
                <c:pt idx="40">
                  <c:v>8716</c:v>
                </c:pt>
                <c:pt idx="41">
                  <c:v>8672</c:v>
                </c:pt>
                <c:pt idx="42">
                  <c:v>8713</c:v>
                </c:pt>
                <c:pt idx="43">
                  <c:v>8641</c:v>
                </c:pt>
                <c:pt idx="44">
                  <c:v>8159</c:v>
                </c:pt>
                <c:pt idx="45">
                  <c:v>8327</c:v>
                </c:pt>
                <c:pt idx="46">
                  <c:v>8230</c:v>
                </c:pt>
                <c:pt idx="47">
                  <c:v>8136</c:v>
                </c:pt>
                <c:pt idx="48">
                  <c:v>8157</c:v>
                </c:pt>
                <c:pt idx="49">
                  <c:v>8026</c:v>
                </c:pt>
                <c:pt idx="50">
                  <c:v>7983</c:v>
                </c:pt>
                <c:pt idx="51">
                  <c:v>8052</c:v>
                </c:pt>
                <c:pt idx="52">
                  <c:v>8101</c:v>
                </c:pt>
                <c:pt idx="53">
                  <c:v>8126</c:v>
                </c:pt>
                <c:pt idx="54">
                  <c:v>8142</c:v>
                </c:pt>
                <c:pt idx="55">
                  <c:v>8174</c:v>
                </c:pt>
                <c:pt idx="56">
                  <c:v>8095</c:v>
                </c:pt>
                <c:pt idx="57">
                  <c:v>8096</c:v>
                </c:pt>
                <c:pt idx="58">
                  <c:v>8082</c:v>
                </c:pt>
                <c:pt idx="59">
                  <c:v>8115</c:v>
                </c:pt>
                <c:pt idx="60">
                  <c:v>8193</c:v>
                </c:pt>
                <c:pt idx="61">
                  <c:v>8144</c:v>
                </c:pt>
                <c:pt idx="62">
                  <c:v>8189</c:v>
                </c:pt>
                <c:pt idx="63">
                  <c:v>8174</c:v>
                </c:pt>
                <c:pt idx="64">
                  <c:v>8072</c:v>
                </c:pt>
                <c:pt idx="65">
                  <c:v>8149</c:v>
                </c:pt>
                <c:pt idx="66">
                  <c:v>8173</c:v>
                </c:pt>
                <c:pt idx="67">
                  <c:v>8159</c:v>
                </c:pt>
                <c:pt idx="68">
                  <c:v>8087</c:v>
                </c:pt>
                <c:pt idx="69">
                  <c:v>8044</c:v>
                </c:pt>
                <c:pt idx="70">
                  <c:v>8085</c:v>
                </c:pt>
                <c:pt idx="71">
                  <c:v>8125</c:v>
                </c:pt>
                <c:pt idx="72">
                  <c:v>8174</c:v>
                </c:pt>
                <c:pt idx="73">
                  <c:v>8393</c:v>
                </c:pt>
                <c:pt idx="74">
                  <c:v>8279</c:v>
                </c:pt>
                <c:pt idx="75">
                  <c:v>8263</c:v>
                </c:pt>
                <c:pt idx="76">
                  <c:v>8290</c:v>
                </c:pt>
                <c:pt idx="77">
                  <c:v>8294</c:v>
                </c:pt>
                <c:pt idx="78">
                  <c:v>8306</c:v>
                </c:pt>
                <c:pt idx="79">
                  <c:v>8298</c:v>
                </c:pt>
                <c:pt idx="80">
                  <c:v>8327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2B-4132-9F4D-2B3694CCA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474912"/>
        <c:axId val="331462848"/>
      </c:lineChart>
      <c:catAx>
        <c:axId val="3314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1462848"/>
        <c:crosses val="autoZero"/>
        <c:auto val="1"/>
        <c:lblAlgn val="ctr"/>
        <c:lblOffset val="100"/>
        <c:noMultiLvlLbl val="0"/>
      </c:catAx>
      <c:valAx>
        <c:axId val="331462848"/>
        <c:scaling>
          <c:orientation val="minMax"/>
          <c:min val="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14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Data!$A$127</c:f>
              <c:strCache>
                <c:ptCount val="1"/>
                <c:pt idx="0">
                  <c:v>Estonia</c:v>
                </c:pt>
              </c:strCache>
            </c:strRef>
          </c:tx>
          <c:spPr>
            <a:ln w="28575" cap="rnd">
              <a:solidFill>
                <a:schemeClr val="accent3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Data!$B$126:$CD$126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Data!$B$127:$CD$127</c:f>
              <c:numCache>
                <c:formatCode>#,##0</c:formatCode>
                <c:ptCount val="81"/>
                <c:pt idx="0">
                  <c:v>565</c:v>
                </c:pt>
                <c:pt idx="1">
                  <c:v>559</c:v>
                </c:pt>
                <c:pt idx="2">
                  <c:v>556</c:v>
                </c:pt>
                <c:pt idx="3">
                  <c:v>554</c:v>
                </c:pt>
                <c:pt idx="4">
                  <c:v>551</c:v>
                </c:pt>
                <c:pt idx="5">
                  <c:v>563</c:v>
                </c:pt>
                <c:pt idx="6">
                  <c:v>563</c:v>
                </c:pt>
                <c:pt idx="7">
                  <c:v>561</c:v>
                </c:pt>
                <c:pt idx="8">
                  <c:v>557</c:v>
                </c:pt>
                <c:pt idx="9">
                  <c:v>560</c:v>
                </c:pt>
                <c:pt idx="10">
                  <c:v>572</c:v>
                </c:pt>
                <c:pt idx="11">
                  <c:v>570</c:v>
                </c:pt>
                <c:pt idx="12">
                  <c:v>558</c:v>
                </c:pt>
                <c:pt idx="13">
                  <c:v>568</c:v>
                </c:pt>
                <c:pt idx="14">
                  <c:v>568</c:v>
                </c:pt>
                <c:pt idx="15">
                  <c:v>564</c:v>
                </c:pt>
                <c:pt idx="16">
                  <c:v>568</c:v>
                </c:pt>
                <c:pt idx="17">
                  <c:v>568</c:v>
                </c:pt>
                <c:pt idx="18">
                  <c:v>575</c:v>
                </c:pt>
                <c:pt idx="19">
                  <c:v>579</c:v>
                </c:pt>
                <c:pt idx="20">
                  <c:v>578</c:v>
                </c:pt>
                <c:pt idx="21">
                  <c:v>579</c:v>
                </c:pt>
                <c:pt idx="22">
                  <c:v>571</c:v>
                </c:pt>
                <c:pt idx="23">
                  <c:v>572</c:v>
                </c:pt>
                <c:pt idx="24">
                  <c:v>580</c:v>
                </c:pt>
                <c:pt idx="25">
                  <c:v>592</c:v>
                </c:pt>
                <c:pt idx="26">
                  <c:v>585</c:v>
                </c:pt>
                <c:pt idx="27">
                  <c:v>595</c:v>
                </c:pt>
                <c:pt idx="28">
                  <c:v>611</c:v>
                </c:pt>
                <c:pt idx="29">
                  <c:v>621</c:v>
                </c:pt>
                <c:pt idx="30">
                  <c:v>616</c:v>
                </c:pt>
                <c:pt idx="31">
                  <c:v>620</c:v>
                </c:pt>
                <c:pt idx="32">
                  <c:v>616</c:v>
                </c:pt>
                <c:pt idx="33">
                  <c:v>622</c:v>
                </c:pt>
                <c:pt idx="34">
                  <c:v>627</c:v>
                </c:pt>
                <c:pt idx="35">
                  <c:v>620</c:v>
                </c:pt>
                <c:pt idx="36">
                  <c:v>623</c:v>
                </c:pt>
                <c:pt idx="37">
                  <c:v>624</c:v>
                </c:pt>
                <c:pt idx="38">
                  <c:v>623</c:v>
                </c:pt>
                <c:pt idx="39">
                  <c:v>615</c:v>
                </c:pt>
                <c:pt idx="40">
                  <c:v>589</c:v>
                </c:pt>
                <c:pt idx="41">
                  <c:v>575</c:v>
                </c:pt>
                <c:pt idx="42">
                  <c:v>558</c:v>
                </c:pt>
                <c:pt idx="43">
                  <c:v>550</c:v>
                </c:pt>
                <c:pt idx="44">
                  <c:v>539</c:v>
                </c:pt>
                <c:pt idx="45">
                  <c:v>539</c:v>
                </c:pt>
                <c:pt idx="46">
                  <c:v>547</c:v>
                </c:pt>
                <c:pt idx="47">
                  <c:v>559</c:v>
                </c:pt>
                <c:pt idx="48">
                  <c:v>563</c:v>
                </c:pt>
                <c:pt idx="49">
                  <c:v>574</c:v>
                </c:pt>
                <c:pt idx="50">
                  <c:v>589</c:v>
                </c:pt>
                <c:pt idx="51">
                  <c:v>581</c:v>
                </c:pt>
                <c:pt idx="52">
                  <c:v>582</c:v>
                </c:pt>
                <c:pt idx="53">
                  <c:v>587</c:v>
                </c:pt>
                <c:pt idx="54">
                  <c:v>589</c:v>
                </c:pt>
                <c:pt idx="55">
                  <c:v>587</c:v>
                </c:pt>
                <c:pt idx="56">
                  <c:v>587</c:v>
                </c:pt>
                <c:pt idx="57">
                  <c:v>597</c:v>
                </c:pt>
                <c:pt idx="58">
                  <c:v>592</c:v>
                </c:pt>
                <c:pt idx="59">
                  <c:v>595</c:v>
                </c:pt>
                <c:pt idx="60">
                  <c:v>584</c:v>
                </c:pt>
                <c:pt idx="61">
                  <c:v>598</c:v>
                </c:pt>
                <c:pt idx="62">
                  <c:v>596</c:v>
                </c:pt>
                <c:pt idx="63">
                  <c:v>603</c:v>
                </c:pt>
                <c:pt idx="64">
                  <c:v>597</c:v>
                </c:pt>
                <c:pt idx="65">
                  <c:v>605</c:v>
                </c:pt>
                <c:pt idx="66">
                  <c:v>617</c:v>
                </c:pt>
                <c:pt idx="67">
                  <c:v>608</c:v>
                </c:pt>
                <c:pt idx="68">
                  <c:v>602</c:v>
                </c:pt>
                <c:pt idx="69">
                  <c:v>612</c:v>
                </c:pt>
                <c:pt idx="70">
                  <c:v>605</c:v>
                </c:pt>
                <c:pt idx="71">
                  <c:v>606</c:v>
                </c:pt>
                <c:pt idx="72">
                  <c:v>615</c:v>
                </c:pt>
                <c:pt idx="73">
                  <c:v>611</c:v>
                </c:pt>
                <c:pt idx="74">
                  <c:v>619</c:v>
                </c:pt>
                <c:pt idx="75">
                  <c:v>628</c:v>
                </c:pt>
                <c:pt idx="76">
                  <c:v>615</c:v>
                </c:pt>
                <c:pt idx="77">
                  <c:v>624</c:v>
                </c:pt>
                <c:pt idx="78">
                  <c:v>620</c:v>
                </c:pt>
                <c:pt idx="79">
                  <c:v>630</c:v>
                </c:pt>
                <c:pt idx="80">
                  <c:v>620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F2-411E-899E-E39F5BB89856}"/>
            </c:ext>
          </c:extLst>
        </c:ser>
        <c:ser>
          <c:idx val="1"/>
          <c:order val="1"/>
          <c:tx>
            <c:strRef>
              <c:f>Data!$A$128</c:f>
              <c:strCache>
                <c:ptCount val="1"/>
                <c:pt idx="0">
                  <c:v>Latvia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Data!$B$126:$CD$126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Data!$B$128:$CD$128</c:f>
              <c:numCache>
                <c:formatCode>#,##0</c:formatCode>
                <c:ptCount val="81"/>
                <c:pt idx="0">
                  <c:v>931</c:v>
                </c:pt>
                <c:pt idx="1">
                  <c:v>923</c:v>
                </c:pt>
                <c:pt idx="2">
                  <c:v>918</c:v>
                </c:pt>
                <c:pt idx="3">
                  <c:v>914</c:v>
                </c:pt>
                <c:pt idx="4">
                  <c:v>909</c:v>
                </c:pt>
                <c:pt idx="5">
                  <c:v>904</c:v>
                </c:pt>
                <c:pt idx="6">
                  <c:v>903</c:v>
                </c:pt>
                <c:pt idx="7">
                  <c:v>901</c:v>
                </c:pt>
                <c:pt idx="8">
                  <c:v>897</c:v>
                </c:pt>
                <c:pt idx="9">
                  <c:v>899</c:v>
                </c:pt>
                <c:pt idx="10">
                  <c:v>900</c:v>
                </c:pt>
                <c:pt idx="11">
                  <c:v>899</c:v>
                </c:pt>
                <c:pt idx="12">
                  <c:v>892</c:v>
                </c:pt>
                <c:pt idx="13">
                  <c:v>911</c:v>
                </c:pt>
                <c:pt idx="14">
                  <c:v>916</c:v>
                </c:pt>
                <c:pt idx="15">
                  <c:v>929</c:v>
                </c:pt>
                <c:pt idx="16">
                  <c:v>924</c:v>
                </c:pt>
                <c:pt idx="17">
                  <c:v>918</c:v>
                </c:pt>
                <c:pt idx="18">
                  <c:v>929</c:v>
                </c:pt>
                <c:pt idx="19">
                  <c:v>915</c:v>
                </c:pt>
                <c:pt idx="20">
                  <c:v>920</c:v>
                </c:pt>
                <c:pt idx="21">
                  <c:v>912</c:v>
                </c:pt>
                <c:pt idx="22">
                  <c:v>922</c:v>
                </c:pt>
                <c:pt idx="23">
                  <c:v>916</c:v>
                </c:pt>
                <c:pt idx="24">
                  <c:v>916</c:v>
                </c:pt>
                <c:pt idx="25">
                  <c:v>924</c:v>
                </c:pt>
                <c:pt idx="26">
                  <c:v>920</c:v>
                </c:pt>
                <c:pt idx="27">
                  <c:v>937</c:v>
                </c:pt>
                <c:pt idx="28">
                  <c:v>954</c:v>
                </c:pt>
                <c:pt idx="29">
                  <c:v>971</c:v>
                </c:pt>
                <c:pt idx="30">
                  <c:v>982</c:v>
                </c:pt>
                <c:pt idx="31">
                  <c:v>980</c:v>
                </c:pt>
                <c:pt idx="32">
                  <c:v>974</c:v>
                </c:pt>
                <c:pt idx="33">
                  <c:v>983</c:v>
                </c:pt>
                <c:pt idx="34">
                  <c:v>999</c:v>
                </c:pt>
                <c:pt idx="35">
                  <c:v>1015</c:v>
                </c:pt>
                <c:pt idx="36">
                  <c:v>1017</c:v>
                </c:pt>
                <c:pt idx="37">
                  <c:v>1009</c:v>
                </c:pt>
                <c:pt idx="38">
                  <c:v>986</c:v>
                </c:pt>
                <c:pt idx="39">
                  <c:v>965</c:v>
                </c:pt>
                <c:pt idx="40">
                  <c:v>933</c:v>
                </c:pt>
                <c:pt idx="41">
                  <c:v>875</c:v>
                </c:pt>
                <c:pt idx="42">
                  <c:v>840</c:v>
                </c:pt>
                <c:pt idx="43">
                  <c:v>832</c:v>
                </c:pt>
                <c:pt idx="44">
                  <c:v>817</c:v>
                </c:pt>
                <c:pt idx="45">
                  <c:v>817</c:v>
                </c:pt>
                <c:pt idx="46">
                  <c:v>831</c:v>
                </c:pt>
                <c:pt idx="47">
                  <c:v>830</c:v>
                </c:pt>
                <c:pt idx="48">
                  <c:v>829</c:v>
                </c:pt>
                <c:pt idx="49">
                  <c:v>836</c:v>
                </c:pt>
                <c:pt idx="50">
                  <c:v>838</c:v>
                </c:pt>
                <c:pt idx="51">
                  <c:v>844</c:v>
                </c:pt>
                <c:pt idx="52">
                  <c:v>836</c:v>
                </c:pt>
                <c:pt idx="53">
                  <c:v>840</c:v>
                </c:pt>
                <c:pt idx="54">
                  <c:v>858</c:v>
                </c:pt>
                <c:pt idx="55">
                  <c:v>856</c:v>
                </c:pt>
                <c:pt idx="56">
                  <c:v>862</c:v>
                </c:pt>
                <c:pt idx="57">
                  <c:v>859</c:v>
                </c:pt>
                <c:pt idx="58">
                  <c:v>863</c:v>
                </c:pt>
                <c:pt idx="59">
                  <c:v>860</c:v>
                </c:pt>
                <c:pt idx="60">
                  <c:v>865</c:v>
                </c:pt>
                <c:pt idx="61">
                  <c:v>861</c:v>
                </c:pt>
                <c:pt idx="62">
                  <c:v>846</c:v>
                </c:pt>
                <c:pt idx="63">
                  <c:v>846</c:v>
                </c:pt>
                <c:pt idx="64">
                  <c:v>865</c:v>
                </c:pt>
                <c:pt idx="65">
                  <c:v>865</c:v>
                </c:pt>
                <c:pt idx="66">
                  <c:v>859</c:v>
                </c:pt>
                <c:pt idx="67">
                  <c:v>861</c:v>
                </c:pt>
                <c:pt idx="68">
                  <c:v>865</c:v>
                </c:pt>
                <c:pt idx="69">
                  <c:v>862</c:v>
                </c:pt>
                <c:pt idx="70">
                  <c:v>848</c:v>
                </c:pt>
                <c:pt idx="71">
                  <c:v>851</c:v>
                </c:pt>
                <c:pt idx="72">
                  <c:v>854</c:v>
                </c:pt>
                <c:pt idx="73">
                  <c:v>852</c:v>
                </c:pt>
                <c:pt idx="74">
                  <c:v>856</c:v>
                </c:pt>
                <c:pt idx="75">
                  <c:v>861</c:v>
                </c:pt>
                <c:pt idx="76">
                  <c:v>869</c:v>
                </c:pt>
                <c:pt idx="77">
                  <c:v>869</c:v>
                </c:pt>
                <c:pt idx="78">
                  <c:v>870</c:v>
                </c:pt>
                <c:pt idx="79">
                  <c:v>863</c:v>
                </c:pt>
                <c:pt idx="80">
                  <c:v>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F2-411E-899E-E39F5BB89856}"/>
            </c:ext>
          </c:extLst>
        </c:ser>
        <c:ser>
          <c:idx val="2"/>
          <c:order val="2"/>
          <c:tx>
            <c:strRef>
              <c:f>Data!$A$129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 cap="rnd">
              <a:solidFill>
                <a:schemeClr val="accent3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Data!$B$126:$CD$126</c:f>
              <c:strCache>
                <c:ptCount val="81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  <c:pt idx="53">
                  <c:v>2012Q2</c:v>
                </c:pt>
                <c:pt idx="54">
                  <c:v>2012Q3</c:v>
                </c:pt>
                <c:pt idx="55">
                  <c:v>2012Q4</c:v>
                </c:pt>
                <c:pt idx="56">
                  <c:v>2013Q1</c:v>
                </c:pt>
                <c:pt idx="57">
                  <c:v>2013Q2</c:v>
                </c:pt>
                <c:pt idx="58">
                  <c:v>2013Q3</c:v>
                </c:pt>
                <c:pt idx="59">
                  <c:v>2013Q4</c:v>
                </c:pt>
                <c:pt idx="60">
                  <c:v>2014Q1</c:v>
                </c:pt>
                <c:pt idx="61">
                  <c:v>2014Q2</c:v>
                </c:pt>
                <c:pt idx="62">
                  <c:v>2014Q3</c:v>
                </c:pt>
                <c:pt idx="63">
                  <c:v>2014Q4</c:v>
                </c:pt>
                <c:pt idx="64">
                  <c:v>2015Q1</c:v>
                </c:pt>
                <c:pt idx="65">
                  <c:v>2015Q2</c:v>
                </c:pt>
                <c:pt idx="66">
                  <c:v>2015Q3</c:v>
                </c:pt>
                <c:pt idx="67">
                  <c:v>2015Q4</c:v>
                </c:pt>
                <c:pt idx="68">
                  <c:v>2016Q1</c:v>
                </c:pt>
                <c:pt idx="69">
                  <c:v>2016Q2</c:v>
                </c:pt>
                <c:pt idx="70">
                  <c:v>2016Q3</c:v>
                </c:pt>
                <c:pt idx="71">
                  <c:v>2016Q4</c:v>
                </c:pt>
                <c:pt idx="72">
                  <c:v>2017Q1</c:v>
                </c:pt>
                <c:pt idx="73">
                  <c:v>2017Q2</c:v>
                </c:pt>
                <c:pt idx="74">
                  <c:v>2017Q3</c:v>
                </c:pt>
                <c:pt idx="75">
                  <c:v>2017Q4</c:v>
                </c:pt>
                <c:pt idx="76">
                  <c:v>2018Q1</c:v>
                </c:pt>
                <c:pt idx="77">
                  <c:v>2018Q2</c:v>
                </c:pt>
                <c:pt idx="78">
                  <c:v>2018Q3</c:v>
                </c:pt>
                <c:pt idx="79">
                  <c:v>2018Q4</c:v>
                </c:pt>
                <c:pt idx="80">
                  <c:v>2019Q1</c:v>
                </c:pt>
              </c:strCache>
            </c:strRef>
          </c:cat>
          <c:val>
            <c:numRef>
              <c:f>Data!$B$129:$CD$129</c:f>
              <c:numCache>
                <c:formatCode>#,##0</c:formatCode>
                <c:ptCount val="81"/>
                <c:pt idx="0">
                  <c:v>1430</c:v>
                </c:pt>
                <c:pt idx="1">
                  <c:v>1416</c:v>
                </c:pt>
                <c:pt idx="2">
                  <c:v>1395</c:v>
                </c:pt>
                <c:pt idx="3">
                  <c:v>1380</c:v>
                </c:pt>
                <c:pt idx="4">
                  <c:v>1370</c:v>
                </c:pt>
                <c:pt idx="5">
                  <c:v>1355</c:v>
                </c:pt>
                <c:pt idx="6">
                  <c:v>1343</c:v>
                </c:pt>
                <c:pt idx="7">
                  <c:v>1334</c:v>
                </c:pt>
                <c:pt idx="8">
                  <c:v>1329</c:v>
                </c:pt>
                <c:pt idx="9">
                  <c:v>1319</c:v>
                </c:pt>
                <c:pt idx="10">
                  <c:v>1313</c:v>
                </c:pt>
                <c:pt idx="11">
                  <c:v>1307</c:v>
                </c:pt>
                <c:pt idx="12">
                  <c:v>1337</c:v>
                </c:pt>
                <c:pt idx="13">
                  <c:v>1363</c:v>
                </c:pt>
                <c:pt idx="14">
                  <c:v>1386</c:v>
                </c:pt>
                <c:pt idx="15">
                  <c:v>1377</c:v>
                </c:pt>
                <c:pt idx="16">
                  <c:v>1377</c:v>
                </c:pt>
                <c:pt idx="17">
                  <c:v>1415</c:v>
                </c:pt>
                <c:pt idx="18">
                  <c:v>1399</c:v>
                </c:pt>
                <c:pt idx="19">
                  <c:v>1396</c:v>
                </c:pt>
                <c:pt idx="20">
                  <c:v>1391</c:v>
                </c:pt>
                <c:pt idx="21">
                  <c:v>1389</c:v>
                </c:pt>
                <c:pt idx="22">
                  <c:v>1392</c:v>
                </c:pt>
                <c:pt idx="23">
                  <c:v>1399</c:v>
                </c:pt>
                <c:pt idx="24">
                  <c:v>1404</c:v>
                </c:pt>
                <c:pt idx="25">
                  <c:v>1401</c:v>
                </c:pt>
                <c:pt idx="26">
                  <c:v>1404</c:v>
                </c:pt>
                <c:pt idx="27">
                  <c:v>1416</c:v>
                </c:pt>
                <c:pt idx="28">
                  <c:v>1405</c:v>
                </c:pt>
                <c:pt idx="29">
                  <c:v>1400</c:v>
                </c:pt>
                <c:pt idx="30">
                  <c:v>1392</c:v>
                </c:pt>
                <c:pt idx="31">
                  <c:v>1395</c:v>
                </c:pt>
                <c:pt idx="32">
                  <c:v>1410</c:v>
                </c:pt>
                <c:pt idx="33">
                  <c:v>1417</c:v>
                </c:pt>
                <c:pt idx="34">
                  <c:v>1421</c:v>
                </c:pt>
                <c:pt idx="35">
                  <c:v>1403</c:v>
                </c:pt>
                <c:pt idx="36">
                  <c:v>1395</c:v>
                </c:pt>
                <c:pt idx="37">
                  <c:v>1392</c:v>
                </c:pt>
                <c:pt idx="38">
                  <c:v>1383</c:v>
                </c:pt>
                <c:pt idx="39">
                  <c:v>1376</c:v>
                </c:pt>
                <c:pt idx="40">
                  <c:v>1321</c:v>
                </c:pt>
                <c:pt idx="41">
                  <c:v>1288</c:v>
                </c:pt>
                <c:pt idx="42">
                  <c:v>1274</c:v>
                </c:pt>
                <c:pt idx="43">
                  <c:v>1249</c:v>
                </c:pt>
                <c:pt idx="44">
                  <c:v>1219</c:v>
                </c:pt>
                <c:pt idx="45">
                  <c:v>1208</c:v>
                </c:pt>
                <c:pt idx="46">
                  <c:v>1219</c:v>
                </c:pt>
                <c:pt idx="47">
                  <c:v>1235</c:v>
                </c:pt>
                <c:pt idx="48">
                  <c:v>1219</c:v>
                </c:pt>
                <c:pt idx="49">
                  <c:v>1226</c:v>
                </c:pt>
                <c:pt idx="50">
                  <c:v>1220</c:v>
                </c:pt>
                <c:pt idx="51">
                  <c:v>1225</c:v>
                </c:pt>
                <c:pt idx="52">
                  <c:v>1234</c:v>
                </c:pt>
                <c:pt idx="53">
                  <c:v>1242</c:v>
                </c:pt>
                <c:pt idx="54">
                  <c:v>1245</c:v>
                </c:pt>
                <c:pt idx="55">
                  <c:v>1237</c:v>
                </c:pt>
                <c:pt idx="56">
                  <c:v>1252</c:v>
                </c:pt>
                <c:pt idx="57">
                  <c:v>1261</c:v>
                </c:pt>
                <c:pt idx="58">
                  <c:v>1255</c:v>
                </c:pt>
                <c:pt idx="59">
                  <c:v>1264</c:v>
                </c:pt>
                <c:pt idx="60">
                  <c:v>1274</c:v>
                </c:pt>
                <c:pt idx="61">
                  <c:v>1278</c:v>
                </c:pt>
                <c:pt idx="62">
                  <c:v>1294</c:v>
                </c:pt>
                <c:pt idx="63">
                  <c:v>1288</c:v>
                </c:pt>
                <c:pt idx="64">
                  <c:v>1294</c:v>
                </c:pt>
                <c:pt idx="65">
                  <c:v>1298</c:v>
                </c:pt>
                <c:pt idx="66">
                  <c:v>1294</c:v>
                </c:pt>
                <c:pt idx="67">
                  <c:v>1302</c:v>
                </c:pt>
                <c:pt idx="68">
                  <c:v>1311</c:v>
                </c:pt>
                <c:pt idx="69">
                  <c:v>1311</c:v>
                </c:pt>
                <c:pt idx="70">
                  <c:v>1304</c:v>
                </c:pt>
                <c:pt idx="71">
                  <c:v>1306</c:v>
                </c:pt>
                <c:pt idx="72">
                  <c:v>1300</c:v>
                </c:pt>
                <c:pt idx="73">
                  <c:v>1300</c:v>
                </c:pt>
                <c:pt idx="74">
                  <c:v>1287</c:v>
                </c:pt>
                <c:pt idx="75">
                  <c:v>1298</c:v>
                </c:pt>
                <c:pt idx="76">
                  <c:v>1300</c:v>
                </c:pt>
                <c:pt idx="77">
                  <c:v>1303</c:v>
                </c:pt>
                <c:pt idx="78">
                  <c:v>1325</c:v>
                </c:pt>
                <c:pt idx="79">
                  <c:v>1322</c:v>
                </c:pt>
                <c:pt idx="80">
                  <c:v>1324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F2-411E-899E-E39F5BB89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8246464"/>
        <c:axId val="318236064"/>
      </c:lineChart>
      <c:catAx>
        <c:axId val="3182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8236064"/>
        <c:crosses val="autoZero"/>
        <c:auto val="1"/>
        <c:lblAlgn val="ctr"/>
        <c:lblOffset val="100"/>
        <c:noMultiLvlLbl val="0"/>
      </c:catAx>
      <c:valAx>
        <c:axId val="318236064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82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'[TEC001141573111680816.xlsx]Sheet 1'!$A$10</c:f>
              <c:strCache>
                <c:ptCount val="1"/>
                <c:pt idx="0">
                  <c:v>Bulgaria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1'!$B$10:$M$10</c:f>
              <c:numCache>
                <c:formatCode>#,##0</c:formatCode>
                <c:ptCount val="12"/>
                <c:pt idx="0">
                  <c:v>40</c:v>
                </c:pt>
                <c:pt idx="1">
                  <c:v>43</c:v>
                </c:pt>
                <c:pt idx="2">
                  <c:v>43</c:v>
                </c:pt>
                <c:pt idx="3">
                  <c:v>44</c:v>
                </c:pt>
                <c:pt idx="4">
                  <c:v>45</c:v>
                </c:pt>
                <c:pt idx="5">
                  <c:v>46</c:v>
                </c:pt>
                <c:pt idx="6">
                  <c:v>45</c:v>
                </c:pt>
                <c:pt idx="7">
                  <c:v>47</c:v>
                </c:pt>
                <c:pt idx="8">
                  <c:v>47</c:v>
                </c:pt>
                <c:pt idx="9">
                  <c:v>48</c:v>
                </c:pt>
                <c:pt idx="10">
                  <c:v>49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DD-43A2-8B15-E465201E1C2F}"/>
            </c:ext>
          </c:extLst>
        </c:ser>
        <c:ser>
          <c:idx val="1"/>
          <c:order val="1"/>
          <c:tx>
            <c:strRef>
              <c:f>'[TEC001141573111680816.xlsx]Sheet 1'!$A$11</c:f>
              <c:strCache>
                <c:ptCount val="1"/>
                <c:pt idx="0">
                  <c:v>Czechia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1'!$B$11:$M$11</c:f>
              <c:numCache>
                <c:formatCode>#,##0</c:formatCode>
                <c:ptCount val="12"/>
                <c:pt idx="0">
                  <c:v>82</c:v>
                </c:pt>
                <c:pt idx="1">
                  <c:v>84</c:v>
                </c:pt>
                <c:pt idx="2">
                  <c:v>85</c:v>
                </c:pt>
                <c:pt idx="3">
                  <c:v>83</c:v>
                </c:pt>
                <c:pt idx="4">
                  <c:v>83</c:v>
                </c:pt>
                <c:pt idx="5">
                  <c:v>82</c:v>
                </c:pt>
                <c:pt idx="6">
                  <c:v>84</c:v>
                </c:pt>
                <c:pt idx="7">
                  <c:v>86</c:v>
                </c:pt>
                <c:pt idx="8">
                  <c:v>87</c:v>
                </c:pt>
                <c:pt idx="9">
                  <c:v>88</c:v>
                </c:pt>
                <c:pt idx="10">
                  <c:v>89</c:v>
                </c:pt>
                <c:pt idx="11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DD-43A2-8B15-E465201E1C2F}"/>
            </c:ext>
          </c:extLst>
        </c:ser>
        <c:ser>
          <c:idx val="2"/>
          <c:order val="2"/>
          <c:tx>
            <c:strRef>
              <c:f>'[TEC001141573111680816.xlsx]Sheet 1'!$A$12</c:f>
              <c:strCache>
                <c:ptCount val="1"/>
                <c:pt idx="0">
                  <c:v>Croatia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1'!$B$12:$M$12</c:f>
              <c:numCache>
                <c:formatCode>#,##0</c:formatCode>
                <c:ptCount val="12"/>
                <c:pt idx="0">
                  <c:v>61</c:v>
                </c:pt>
                <c:pt idx="1">
                  <c:v>63</c:v>
                </c:pt>
                <c:pt idx="2">
                  <c:v>62</c:v>
                </c:pt>
                <c:pt idx="3">
                  <c:v>59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59</c:v>
                </c:pt>
                <c:pt idx="8">
                  <c:v>59</c:v>
                </c:pt>
                <c:pt idx="9">
                  <c:v>61</c:v>
                </c:pt>
                <c:pt idx="10">
                  <c:v>62</c:v>
                </c:pt>
                <c:pt idx="11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DD-43A2-8B15-E465201E1C2F}"/>
            </c:ext>
          </c:extLst>
        </c:ser>
        <c:ser>
          <c:idx val="3"/>
          <c:order val="3"/>
          <c:tx>
            <c:strRef>
              <c:f>'[TEC001141573111680816.xlsx]Sheet 1'!$A$13</c:f>
              <c:strCache>
                <c:ptCount val="1"/>
                <c:pt idx="0">
                  <c:v>Hungary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1'!$B$13:$M$13</c:f>
              <c:numCache>
                <c:formatCode>#,##0</c:formatCode>
                <c:ptCount val="12"/>
                <c:pt idx="0">
                  <c:v>60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66</c:v>
                </c:pt>
                <c:pt idx="6">
                  <c:v>67</c:v>
                </c:pt>
                <c:pt idx="7">
                  <c:v>68</c:v>
                </c:pt>
                <c:pt idx="8">
                  <c:v>68</c:v>
                </c:pt>
                <c:pt idx="9">
                  <c:v>67</c:v>
                </c:pt>
                <c:pt idx="10">
                  <c:v>68</c:v>
                </c:pt>
                <c:pt idx="11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DD-43A2-8B15-E465201E1C2F}"/>
            </c:ext>
          </c:extLst>
        </c:ser>
        <c:ser>
          <c:idx val="4"/>
          <c:order val="4"/>
          <c:tx>
            <c:strRef>
              <c:f>'[TEC001141573111680816.xlsx]Sheet 1'!$A$14</c:f>
              <c:strCache>
                <c:ptCount val="1"/>
                <c:pt idx="0">
                  <c:v>Poland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1'!$B$14:$M$14</c:f>
              <c:numCache>
                <c:formatCode>#,##0</c:formatCode>
                <c:ptCount val="12"/>
                <c:pt idx="0">
                  <c:v>53</c:v>
                </c:pt>
                <c:pt idx="1">
                  <c:v>55</c:v>
                </c:pt>
                <c:pt idx="2">
                  <c:v>59</c:v>
                </c:pt>
                <c:pt idx="3">
                  <c:v>62</c:v>
                </c:pt>
                <c:pt idx="4">
                  <c:v>65</c:v>
                </c:pt>
                <c:pt idx="5">
                  <c:v>67</c:v>
                </c:pt>
                <c:pt idx="6">
                  <c:v>67</c:v>
                </c:pt>
                <c:pt idx="7">
                  <c:v>67</c:v>
                </c:pt>
                <c:pt idx="8">
                  <c:v>69</c:v>
                </c:pt>
                <c:pt idx="9">
                  <c:v>68</c:v>
                </c:pt>
                <c:pt idx="10">
                  <c:v>70</c:v>
                </c:pt>
                <c:pt idx="11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DD-43A2-8B15-E465201E1C2F}"/>
            </c:ext>
          </c:extLst>
        </c:ser>
        <c:ser>
          <c:idx val="5"/>
          <c:order val="5"/>
          <c:tx>
            <c:strRef>
              <c:f>'[TEC001141573111680816.xlsx]Sheet 1'!$A$15</c:f>
              <c:strCache>
                <c:ptCount val="1"/>
                <c:pt idx="0">
                  <c:v>Romania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1'!$B$15:$M$15</c:f>
              <c:numCache>
                <c:formatCode>#,##0</c:formatCode>
                <c:ptCount val="12"/>
                <c:pt idx="0">
                  <c:v>43</c:v>
                </c:pt>
                <c:pt idx="1">
                  <c:v>51</c:v>
                </c:pt>
                <c:pt idx="2">
                  <c:v>52</c:v>
                </c:pt>
                <c:pt idx="3">
                  <c:v>51</c:v>
                </c:pt>
                <c:pt idx="4">
                  <c:v>52</c:v>
                </c:pt>
                <c:pt idx="5">
                  <c:v>54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59</c:v>
                </c:pt>
                <c:pt idx="10">
                  <c:v>63</c:v>
                </c:pt>
                <c:pt idx="11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DD-43A2-8B15-E465201E1C2F}"/>
            </c:ext>
          </c:extLst>
        </c:ser>
        <c:ser>
          <c:idx val="6"/>
          <c:order val="6"/>
          <c:tx>
            <c:strRef>
              <c:f>'[TEC001141573111680816.xlsx]Sheet 1'!$A$16</c:f>
              <c:strCache>
                <c:ptCount val="1"/>
                <c:pt idx="0">
                  <c:v>Slovenia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1'!$B$16:$M$16</c:f>
              <c:numCache>
                <c:formatCode>#,##0</c:formatCode>
                <c:ptCount val="12"/>
                <c:pt idx="0">
                  <c:v>87</c:v>
                </c:pt>
                <c:pt idx="1">
                  <c:v>90</c:v>
                </c:pt>
                <c:pt idx="2">
                  <c:v>85</c:v>
                </c:pt>
                <c:pt idx="3">
                  <c:v>83</c:v>
                </c:pt>
                <c:pt idx="4">
                  <c:v>83</c:v>
                </c:pt>
                <c:pt idx="5">
                  <c:v>82</c:v>
                </c:pt>
                <c:pt idx="6">
                  <c:v>82</c:v>
                </c:pt>
                <c:pt idx="7">
                  <c:v>82</c:v>
                </c:pt>
                <c:pt idx="8">
                  <c:v>82</c:v>
                </c:pt>
                <c:pt idx="9">
                  <c:v>83</c:v>
                </c:pt>
                <c:pt idx="10">
                  <c:v>85</c:v>
                </c:pt>
                <c:pt idx="11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DD-43A2-8B15-E465201E1C2F}"/>
            </c:ext>
          </c:extLst>
        </c:ser>
        <c:ser>
          <c:idx val="7"/>
          <c:order val="7"/>
          <c:tx>
            <c:strRef>
              <c:f>'[TEC001141573111680816.xlsx]Sheet 1'!$A$17</c:f>
              <c:strCache>
                <c:ptCount val="1"/>
                <c:pt idx="0">
                  <c:v>Slovakia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'[TEC001141573111680816.xlsx]Sheet 1'!$B$9:$M$9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'[TEC001141573111680816.xlsx]Sheet 1'!$B$17:$M$17</c:f>
              <c:numCache>
                <c:formatCode>#,##0</c:formatCode>
                <c:ptCount val="12"/>
                <c:pt idx="0">
                  <c:v>67</c:v>
                </c:pt>
                <c:pt idx="1">
                  <c:v>71</c:v>
                </c:pt>
                <c:pt idx="2">
                  <c:v>71</c:v>
                </c:pt>
                <c:pt idx="3">
                  <c:v>74</c:v>
                </c:pt>
                <c:pt idx="4">
                  <c:v>74</c:v>
                </c:pt>
                <c:pt idx="5">
                  <c:v>76</c:v>
                </c:pt>
                <c:pt idx="6">
                  <c:v>76</c:v>
                </c:pt>
                <c:pt idx="7">
                  <c:v>77</c:v>
                </c:pt>
                <c:pt idx="8">
                  <c:v>77</c:v>
                </c:pt>
                <c:pt idx="9">
                  <c:v>77</c:v>
                </c:pt>
                <c:pt idx="10">
                  <c:v>76</c:v>
                </c:pt>
                <c:pt idx="11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DD-43A2-8B15-E465201E1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0749983"/>
        <c:axId val="2006813695"/>
      </c:lineChart>
      <c:catAx>
        <c:axId val="20007499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06813695"/>
        <c:crosses val="autoZero"/>
        <c:auto val="1"/>
        <c:lblAlgn val="ctr"/>
        <c:lblOffset val="100"/>
        <c:noMultiLvlLbl val="0"/>
      </c:catAx>
      <c:valAx>
        <c:axId val="2006813695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00749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25737-0731-41E6-A020-84E219867A86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EEDB2F-D393-4599-8CE0-34940152DF80}">
      <dgm:prSet custT="1"/>
      <dgm:spPr/>
      <dgm:t>
        <a:bodyPr/>
        <a:lstStyle/>
        <a:p>
          <a:r>
            <a:rPr lang="en-GB" sz="2000" noProof="0" dirty="0"/>
            <a:t>Until the crisis</a:t>
          </a:r>
          <a:r>
            <a:rPr lang="hu-HU" sz="2000" noProof="0" dirty="0"/>
            <a:t>,</a:t>
          </a:r>
          <a:r>
            <a:rPr lang="en-GB" sz="2000" noProof="0" dirty="0"/>
            <a:t> the nature of CEECs’ competitive advantage lied mainly in the combination of:</a:t>
          </a:r>
        </a:p>
      </dgm:t>
    </dgm:pt>
    <dgm:pt modelId="{E4062B13-CDFE-41D2-9B4F-70319FC4B003}" type="parTrans" cxnId="{C5F7BDEF-9439-4BF3-A4BD-69F834ADD92B}">
      <dgm:prSet/>
      <dgm:spPr/>
      <dgm:t>
        <a:bodyPr/>
        <a:lstStyle/>
        <a:p>
          <a:endParaRPr lang="en-US"/>
        </a:p>
      </dgm:t>
    </dgm:pt>
    <dgm:pt modelId="{7B8B0F55-B6C8-4DB9-B8B4-8697A0A08A07}" type="sibTrans" cxnId="{C5F7BDEF-9439-4BF3-A4BD-69F834ADD92B}">
      <dgm:prSet/>
      <dgm:spPr/>
      <dgm:t>
        <a:bodyPr/>
        <a:lstStyle/>
        <a:p>
          <a:endParaRPr lang="en-US"/>
        </a:p>
      </dgm:t>
    </dgm:pt>
    <dgm:pt modelId="{7F86EC01-6F43-45A8-8D89-884D0C09BDD3}">
      <dgm:prSet custT="1"/>
      <dgm:spPr/>
      <dgm:t>
        <a:bodyPr/>
        <a:lstStyle/>
        <a:p>
          <a:r>
            <a:rPr lang="en-GB" sz="1800" noProof="0" dirty="0"/>
            <a:t>EU membership</a:t>
          </a:r>
        </a:p>
      </dgm:t>
    </dgm:pt>
    <dgm:pt modelId="{64D222EE-B102-4C7E-85EB-07E99FC35A03}" type="parTrans" cxnId="{5E3D79CB-E15C-4DA7-8AA7-10DD4A2353F3}">
      <dgm:prSet/>
      <dgm:spPr/>
      <dgm:t>
        <a:bodyPr/>
        <a:lstStyle/>
        <a:p>
          <a:endParaRPr lang="en-US"/>
        </a:p>
      </dgm:t>
    </dgm:pt>
    <dgm:pt modelId="{C142C755-B793-4E33-A68C-1F6060C40905}" type="sibTrans" cxnId="{5E3D79CB-E15C-4DA7-8AA7-10DD4A2353F3}">
      <dgm:prSet/>
      <dgm:spPr/>
      <dgm:t>
        <a:bodyPr/>
        <a:lstStyle/>
        <a:p>
          <a:endParaRPr lang="en-US"/>
        </a:p>
      </dgm:t>
    </dgm:pt>
    <dgm:pt modelId="{D55B3F90-F38C-4985-8AE0-D6DE798AA57A}">
      <dgm:prSet custT="1"/>
      <dgm:spPr/>
      <dgm:t>
        <a:bodyPr/>
        <a:lstStyle/>
        <a:p>
          <a:r>
            <a:rPr lang="en-GB" sz="1800" noProof="0" dirty="0"/>
            <a:t>favourable geographical location (proximity to headquarters as well as markets)</a:t>
          </a:r>
        </a:p>
      </dgm:t>
    </dgm:pt>
    <dgm:pt modelId="{AE1C0CA2-9F8C-40E6-86E0-07DBF49FE452}" type="parTrans" cxnId="{3F79AFC8-E60D-4096-904F-99366E8FA3B4}">
      <dgm:prSet/>
      <dgm:spPr/>
      <dgm:t>
        <a:bodyPr/>
        <a:lstStyle/>
        <a:p>
          <a:endParaRPr lang="en-US"/>
        </a:p>
      </dgm:t>
    </dgm:pt>
    <dgm:pt modelId="{22D0C9AF-372B-4764-95E5-03C2DEBD8CC3}" type="sibTrans" cxnId="{3F79AFC8-E60D-4096-904F-99366E8FA3B4}">
      <dgm:prSet/>
      <dgm:spPr/>
      <dgm:t>
        <a:bodyPr/>
        <a:lstStyle/>
        <a:p>
          <a:endParaRPr lang="en-US"/>
        </a:p>
      </dgm:t>
    </dgm:pt>
    <dgm:pt modelId="{AEAC52A1-7A2D-47F4-AE78-8E87A153EA1D}">
      <dgm:prSet custT="1"/>
      <dgm:spPr/>
      <dgm:t>
        <a:bodyPr/>
        <a:lstStyle/>
        <a:p>
          <a:r>
            <a:rPr lang="en-GB" sz="1800" noProof="0" dirty="0"/>
            <a:t>low wage for relatively high-skilled employees</a:t>
          </a:r>
        </a:p>
      </dgm:t>
    </dgm:pt>
    <dgm:pt modelId="{12669BA9-AEA6-4E32-A56C-48E024D3CB84}" type="parTrans" cxnId="{3C90D5A7-7975-4636-8BDD-7588A24A9AD6}">
      <dgm:prSet/>
      <dgm:spPr/>
      <dgm:t>
        <a:bodyPr/>
        <a:lstStyle/>
        <a:p>
          <a:endParaRPr lang="en-US"/>
        </a:p>
      </dgm:t>
    </dgm:pt>
    <dgm:pt modelId="{AF21E425-1ED7-4B35-8E9F-EACE3D1D8821}" type="sibTrans" cxnId="{3C90D5A7-7975-4636-8BDD-7588A24A9AD6}">
      <dgm:prSet/>
      <dgm:spPr/>
      <dgm:t>
        <a:bodyPr/>
        <a:lstStyle/>
        <a:p>
          <a:endParaRPr lang="en-US"/>
        </a:p>
      </dgm:t>
    </dgm:pt>
    <dgm:pt modelId="{904A2254-73BD-401E-88DC-9706F8578659}">
      <dgm:prSet custT="1"/>
      <dgm:spPr/>
      <dgm:t>
        <a:bodyPr/>
        <a:lstStyle/>
        <a:p>
          <a:r>
            <a:rPr lang="en-GB" sz="1800" noProof="0" dirty="0"/>
            <a:t>growth potential (sectoral, productivity, and national economic) with a developing business environment</a:t>
          </a:r>
        </a:p>
      </dgm:t>
    </dgm:pt>
    <dgm:pt modelId="{2D68E5E1-1E32-47BC-9C10-CF7A8B2A29BD}" type="parTrans" cxnId="{AEACA48A-462F-4C73-9CF5-F02D2CE14536}">
      <dgm:prSet/>
      <dgm:spPr/>
      <dgm:t>
        <a:bodyPr/>
        <a:lstStyle/>
        <a:p>
          <a:endParaRPr lang="en-US"/>
        </a:p>
      </dgm:t>
    </dgm:pt>
    <dgm:pt modelId="{EF341263-BC00-429D-A4FB-19FD43BEEC3D}" type="sibTrans" cxnId="{AEACA48A-462F-4C73-9CF5-F02D2CE14536}">
      <dgm:prSet/>
      <dgm:spPr/>
      <dgm:t>
        <a:bodyPr/>
        <a:lstStyle/>
        <a:p>
          <a:endParaRPr lang="en-US"/>
        </a:p>
      </dgm:t>
    </dgm:pt>
    <dgm:pt modelId="{AD2C46DC-286F-4893-8FAE-2A0170A7A559}">
      <dgm:prSet custT="1"/>
      <dgm:spPr/>
      <dgm:t>
        <a:bodyPr/>
        <a:lstStyle/>
        <a:p>
          <a:r>
            <a:rPr lang="en-GB" sz="2000" noProof="0" dirty="0"/>
            <a:t>During the crisis:</a:t>
          </a:r>
        </a:p>
      </dgm:t>
    </dgm:pt>
    <dgm:pt modelId="{4660D579-4FB0-4D7B-BF0E-2410FDC89E63}" type="parTrans" cxnId="{13E7090D-89AA-4E8F-A739-92523B2995FE}">
      <dgm:prSet/>
      <dgm:spPr/>
      <dgm:t>
        <a:bodyPr/>
        <a:lstStyle/>
        <a:p>
          <a:endParaRPr lang="en-US"/>
        </a:p>
      </dgm:t>
    </dgm:pt>
    <dgm:pt modelId="{4C3868EC-935E-484E-AAD7-9D740506A675}" type="sibTrans" cxnId="{13E7090D-89AA-4E8F-A739-92523B2995FE}">
      <dgm:prSet/>
      <dgm:spPr/>
      <dgm:t>
        <a:bodyPr/>
        <a:lstStyle/>
        <a:p>
          <a:endParaRPr lang="en-US"/>
        </a:p>
      </dgm:t>
    </dgm:pt>
    <dgm:pt modelId="{FFA5D65E-C5E1-435A-8816-83B2BBD34318}">
      <dgm:prSet custT="1"/>
      <dgm:spPr/>
      <dgm:t>
        <a:bodyPr/>
        <a:lstStyle/>
        <a:p>
          <a:r>
            <a:rPr lang="en-GB" sz="1800" noProof="0" dirty="0"/>
            <a:t>earlier convergence process stopped (</a:t>
          </a:r>
          <a:r>
            <a:rPr lang="en-GB" sz="1800" noProof="0" dirty="0" err="1"/>
            <a:t>Pelle</a:t>
          </a:r>
          <a:r>
            <a:rPr lang="en-GB" sz="1800" noProof="0" dirty="0"/>
            <a:t> et al. 2019)</a:t>
          </a:r>
        </a:p>
      </dgm:t>
    </dgm:pt>
    <dgm:pt modelId="{B0E5E729-7805-43D3-86EE-1B701917F516}" type="parTrans" cxnId="{650C86BE-A826-411E-B0C1-823737987317}">
      <dgm:prSet/>
      <dgm:spPr/>
      <dgm:t>
        <a:bodyPr/>
        <a:lstStyle/>
        <a:p>
          <a:endParaRPr lang="en-US"/>
        </a:p>
      </dgm:t>
    </dgm:pt>
    <dgm:pt modelId="{69DEB9FB-38DA-4332-83C0-67F30CF4E4E0}" type="sibTrans" cxnId="{650C86BE-A826-411E-B0C1-823737987317}">
      <dgm:prSet/>
      <dgm:spPr/>
      <dgm:t>
        <a:bodyPr/>
        <a:lstStyle/>
        <a:p>
          <a:endParaRPr lang="en-US"/>
        </a:p>
      </dgm:t>
    </dgm:pt>
    <dgm:pt modelId="{639B1129-F831-48D4-B142-B4DCC277F2F8}">
      <dgm:prSet custT="1"/>
      <dgm:spPr/>
      <dgm:t>
        <a:bodyPr/>
        <a:lstStyle/>
        <a:p>
          <a:r>
            <a:rPr lang="en-GB" sz="1800" noProof="0" dirty="0"/>
            <a:t>within-EU structural polarisation (</a:t>
          </a:r>
          <a:r>
            <a:rPr lang="en-GB" sz="1800" noProof="0" dirty="0" err="1"/>
            <a:t>Kapeller</a:t>
          </a:r>
          <a:r>
            <a:rPr lang="en-GB" sz="1800" noProof="0" dirty="0"/>
            <a:t> et al. 2019), CEECs’ semi-peripheral status consolidated (Farkas 2017)</a:t>
          </a:r>
        </a:p>
      </dgm:t>
    </dgm:pt>
    <dgm:pt modelId="{4C49DEC7-16A9-4246-BF4C-B222D98CBA69}" type="parTrans" cxnId="{EF764A2C-A290-42ED-8E31-9092F4B8D80F}">
      <dgm:prSet/>
      <dgm:spPr/>
      <dgm:t>
        <a:bodyPr/>
        <a:lstStyle/>
        <a:p>
          <a:endParaRPr lang="en-US"/>
        </a:p>
      </dgm:t>
    </dgm:pt>
    <dgm:pt modelId="{56EF7E7F-6E1B-4EA5-A76F-DEE9AEA68E0A}" type="sibTrans" cxnId="{EF764A2C-A290-42ED-8E31-9092F4B8D80F}">
      <dgm:prSet/>
      <dgm:spPr/>
      <dgm:t>
        <a:bodyPr/>
        <a:lstStyle/>
        <a:p>
          <a:endParaRPr lang="en-US"/>
        </a:p>
      </dgm:t>
    </dgm:pt>
    <dgm:pt modelId="{47861A4E-B8F1-4E1E-92FF-C1CE2DF38200}" type="pres">
      <dgm:prSet presAssocID="{87A25737-0731-41E6-A020-84E219867A86}" presName="linear" presStyleCnt="0">
        <dgm:presLayoutVars>
          <dgm:dir/>
          <dgm:animLvl val="lvl"/>
          <dgm:resizeHandles val="exact"/>
        </dgm:presLayoutVars>
      </dgm:prSet>
      <dgm:spPr/>
    </dgm:pt>
    <dgm:pt modelId="{87298A2E-F96D-40AF-AE53-E84508891325}" type="pres">
      <dgm:prSet presAssocID="{F2EEDB2F-D393-4599-8CE0-34940152DF80}" presName="parentLin" presStyleCnt="0"/>
      <dgm:spPr/>
    </dgm:pt>
    <dgm:pt modelId="{C48D21D9-C87F-4394-8B41-6EB01B6B6746}" type="pres">
      <dgm:prSet presAssocID="{F2EEDB2F-D393-4599-8CE0-34940152DF80}" presName="parentLeftMargin" presStyleLbl="node1" presStyleIdx="0" presStyleCnt="2"/>
      <dgm:spPr/>
    </dgm:pt>
    <dgm:pt modelId="{E619822A-80AB-408B-A34B-A58AF783A3D9}" type="pres">
      <dgm:prSet presAssocID="{F2EEDB2F-D393-4599-8CE0-34940152DF8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7EFAFF0-3AD6-4CC3-A1C4-0F9AC450B285}" type="pres">
      <dgm:prSet presAssocID="{F2EEDB2F-D393-4599-8CE0-34940152DF80}" presName="negativeSpace" presStyleCnt="0"/>
      <dgm:spPr/>
    </dgm:pt>
    <dgm:pt modelId="{C6AA09B6-204A-4C58-88A6-4FEA426AAF30}" type="pres">
      <dgm:prSet presAssocID="{F2EEDB2F-D393-4599-8CE0-34940152DF80}" presName="childText" presStyleLbl="conFgAcc1" presStyleIdx="0" presStyleCnt="2">
        <dgm:presLayoutVars>
          <dgm:bulletEnabled val="1"/>
        </dgm:presLayoutVars>
      </dgm:prSet>
      <dgm:spPr/>
    </dgm:pt>
    <dgm:pt modelId="{162544F0-5064-4AB7-84AD-0ACAB04D2026}" type="pres">
      <dgm:prSet presAssocID="{7B8B0F55-B6C8-4DB9-B8B4-8697A0A08A07}" presName="spaceBetweenRectangles" presStyleCnt="0"/>
      <dgm:spPr/>
    </dgm:pt>
    <dgm:pt modelId="{D2F77231-7EA2-44FA-9C54-BFDB80B0E099}" type="pres">
      <dgm:prSet presAssocID="{AD2C46DC-286F-4893-8FAE-2A0170A7A559}" presName="parentLin" presStyleCnt="0"/>
      <dgm:spPr/>
    </dgm:pt>
    <dgm:pt modelId="{845F2601-1B1F-45AD-A2E4-9590A639FFC3}" type="pres">
      <dgm:prSet presAssocID="{AD2C46DC-286F-4893-8FAE-2A0170A7A559}" presName="parentLeftMargin" presStyleLbl="node1" presStyleIdx="0" presStyleCnt="2"/>
      <dgm:spPr/>
    </dgm:pt>
    <dgm:pt modelId="{000394DC-130A-4FA7-BF4C-72D95BF4CC49}" type="pres">
      <dgm:prSet presAssocID="{AD2C46DC-286F-4893-8FAE-2A0170A7A5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39437B6-1F5F-489E-9175-B82C88FA9F6A}" type="pres">
      <dgm:prSet presAssocID="{AD2C46DC-286F-4893-8FAE-2A0170A7A559}" presName="negativeSpace" presStyleCnt="0"/>
      <dgm:spPr/>
    </dgm:pt>
    <dgm:pt modelId="{FEED7436-0FED-46C5-9898-42483C1BB116}" type="pres">
      <dgm:prSet presAssocID="{AD2C46DC-286F-4893-8FAE-2A0170A7A55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3E7090D-89AA-4E8F-A739-92523B2995FE}" srcId="{87A25737-0731-41E6-A020-84E219867A86}" destId="{AD2C46DC-286F-4893-8FAE-2A0170A7A559}" srcOrd="1" destOrd="0" parTransId="{4660D579-4FB0-4D7B-BF0E-2410FDC89E63}" sibTransId="{4C3868EC-935E-484E-AAD7-9D740506A675}"/>
    <dgm:cxn modelId="{A562D91D-4651-4F71-ADEE-E2DBAF368B2D}" type="presOf" srcId="{F2EEDB2F-D393-4599-8CE0-34940152DF80}" destId="{E619822A-80AB-408B-A34B-A58AF783A3D9}" srcOrd="1" destOrd="0" presId="urn:microsoft.com/office/officeart/2005/8/layout/list1"/>
    <dgm:cxn modelId="{2830A926-D77A-4404-82AB-51552CF6B675}" type="presOf" srcId="{AD2C46DC-286F-4893-8FAE-2A0170A7A559}" destId="{845F2601-1B1F-45AD-A2E4-9590A639FFC3}" srcOrd="0" destOrd="0" presId="urn:microsoft.com/office/officeart/2005/8/layout/list1"/>
    <dgm:cxn modelId="{EF764A2C-A290-42ED-8E31-9092F4B8D80F}" srcId="{AD2C46DC-286F-4893-8FAE-2A0170A7A559}" destId="{639B1129-F831-48D4-B142-B4DCC277F2F8}" srcOrd="1" destOrd="0" parTransId="{4C49DEC7-16A9-4246-BF4C-B222D98CBA69}" sibTransId="{56EF7E7F-6E1B-4EA5-A76F-DEE9AEA68E0A}"/>
    <dgm:cxn modelId="{79D72C71-88E1-4F14-AE77-A6DBBAC418B4}" type="presOf" srcId="{AD2C46DC-286F-4893-8FAE-2A0170A7A559}" destId="{000394DC-130A-4FA7-BF4C-72D95BF4CC49}" srcOrd="1" destOrd="0" presId="urn:microsoft.com/office/officeart/2005/8/layout/list1"/>
    <dgm:cxn modelId="{67471881-3AFD-4737-9C6C-F78C4488EBAB}" type="presOf" srcId="{AEAC52A1-7A2D-47F4-AE78-8E87A153EA1D}" destId="{C6AA09B6-204A-4C58-88A6-4FEA426AAF30}" srcOrd="0" destOrd="2" presId="urn:microsoft.com/office/officeart/2005/8/layout/list1"/>
    <dgm:cxn modelId="{AEACA48A-462F-4C73-9CF5-F02D2CE14536}" srcId="{F2EEDB2F-D393-4599-8CE0-34940152DF80}" destId="{904A2254-73BD-401E-88DC-9706F8578659}" srcOrd="3" destOrd="0" parTransId="{2D68E5E1-1E32-47BC-9C10-CF7A8B2A29BD}" sibTransId="{EF341263-BC00-429D-A4FB-19FD43BEEC3D}"/>
    <dgm:cxn modelId="{3C90D5A7-7975-4636-8BDD-7588A24A9AD6}" srcId="{F2EEDB2F-D393-4599-8CE0-34940152DF80}" destId="{AEAC52A1-7A2D-47F4-AE78-8E87A153EA1D}" srcOrd="2" destOrd="0" parTransId="{12669BA9-AEA6-4E32-A56C-48E024D3CB84}" sibTransId="{AF21E425-1ED7-4B35-8E9F-EACE3D1D8821}"/>
    <dgm:cxn modelId="{2E2235A9-4EEE-417C-84CE-14FD966D5311}" type="presOf" srcId="{D55B3F90-F38C-4985-8AE0-D6DE798AA57A}" destId="{C6AA09B6-204A-4C58-88A6-4FEA426AAF30}" srcOrd="0" destOrd="1" presId="urn:microsoft.com/office/officeart/2005/8/layout/list1"/>
    <dgm:cxn modelId="{291EDCB6-4CF4-4A8A-9D5B-26DB52935C02}" type="presOf" srcId="{639B1129-F831-48D4-B142-B4DCC277F2F8}" destId="{FEED7436-0FED-46C5-9898-42483C1BB116}" srcOrd="0" destOrd="1" presId="urn:microsoft.com/office/officeart/2005/8/layout/list1"/>
    <dgm:cxn modelId="{F149E1BA-0A7D-48CB-A2BE-4772F847A577}" type="presOf" srcId="{904A2254-73BD-401E-88DC-9706F8578659}" destId="{C6AA09B6-204A-4C58-88A6-4FEA426AAF30}" srcOrd="0" destOrd="3" presId="urn:microsoft.com/office/officeart/2005/8/layout/list1"/>
    <dgm:cxn modelId="{650C86BE-A826-411E-B0C1-823737987317}" srcId="{AD2C46DC-286F-4893-8FAE-2A0170A7A559}" destId="{FFA5D65E-C5E1-435A-8816-83B2BBD34318}" srcOrd="0" destOrd="0" parTransId="{B0E5E729-7805-43D3-86EE-1B701917F516}" sibTransId="{69DEB9FB-38DA-4332-83C0-67F30CF4E4E0}"/>
    <dgm:cxn modelId="{30BC73C3-AA16-4AAD-A82E-858BAA79EFD7}" type="presOf" srcId="{F2EEDB2F-D393-4599-8CE0-34940152DF80}" destId="{C48D21D9-C87F-4394-8B41-6EB01B6B6746}" srcOrd="0" destOrd="0" presId="urn:microsoft.com/office/officeart/2005/8/layout/list1"/>
    <dgm:cxn modelId="{3F79AFC8-E60D-4096-904F-99366E8FA3B4}" srcId="{F2EEDB2F-D393-4599-8CE0-34940152DF80}" destId="{D55B3F90-F38C-4985-8AE0-D6DE798AA57A}" srcOrd="1" destOrd="0" parTransId="{AE1C0CA2-9F8C-40E6-86E0-07DBF49FE452}" sibTransId="{22D0C9AF-372B-4764-95E5-03C2DEBD8CC3}"/>
    <dgm:cxn modelId="{5E3D79CB-E15C-4DA7-8AA7-10DD4A2353F3}" srcId="{F2EEDB2F-D393-4599-8CE0-34940152DF80}" destId="{7F86EC01-6F43-45A8-8D89-884D0C09BDD3}" srcOrd="0" destOrd="0" parTransId="{64D222EE-B102-4C7E-85EB-07E99FC35A03}" sibTransId="{C142C755-B793-4E33-A68C-1F6060C40905}"/>
    <dgm:cxn modelId="{06A4D3E3-A0E0-4D70-B3CD-F35502A29ECD}" type="presOf" srcId="{7F86EC01-6F43-45A8-8D89-884D0C09BDD3}" destId="{C6AA09B6-204A-4C58-88A6-4FEA426AAF30}" srcOrd="0" destOrd="0" presId="urn:microsoft.com/office/officeart/2005/8/layout/list1"/>
    <dgm:cxn modelId="{C5F7BDEF-9439-4BF3-A4BD-69F834ADD92B}" srcId="{87A25737-0731-41E6-A020-84E219867A86}" destId="{F2EEDB2F-D393-4599-8CE0-34940152DF80}" srcOrd="0" destOrd="0" parTransId="{E4062B13-CDFE-41D2-9B4F-70319FC4B003}" sibTransId="{7B8B0F55-B6C8-4DB9-B8B4-8697A0A08A07}"/>
    <dgm:cxn modelId="{7EB98DFF-F497-4721-A032-5C9619C4B581}" type="presOf" srcId="{87A25737-0731-41E6-A020-84E219867A86}" destId="{47861A4E-B8F1-4E1E-92FF-C1CE2DF38200}" srcOrd="0" destOrd="0" presId="urn:microsoft.com/office/officeart/2005/8/layout/list1"/>
    <dgm:cxn modelId="{E19791FF-FE9E-44DB-B601-FD71FC547D89}" type="presOf" srcId="{FFA5D65E-C5E1-435A-8816-83B2BBD34318}" destId="{FEED7436-0FED-46C5-9898-42483C1BB116}" srcOrd="0" destOrd="0" presId="urn:microsoft.com/office/officeart/2005/8/layout/list1"/>
    <dgm:cxn modelId="{D4B25D87-0744-4A39-A4AD-8BD0B3DEAE56}" type="presParOf" srcId="{47861A4E-B8F1-4E1E-92FF-C1CE2DF38200}" destId="{87298A2E-F96D-40AF-AE53-E84508891325}" srcOrd="0" destOrd="0" presId="urn:microsoft.com/office/officeart/2005/8/layout/list1"/>
    <dgm:cxn modelId="{A2ED2143-29DA-437D-95A4-01764231DED4}" type="presParOf" srcId="{87298A2E-F96D-40AF-AE53-E84508891325}" destId="{C48D21D9-C87F-4394-8B41-6EB01B6B6746}" srcOrd="0" destOrd="0" presId="urn:microsoft.com/office/officeart/2005/8/layout/list1"/>
    <dgm:cxn modelId="{7BA2D3E1-C531-4716-BACC-7E9DD3300A42}" type="presParOf" srcId="{87298A2E-F96D-40AF-AE53-E84508891325}" destId="{E619822A-80AB-408B-A34B-A58AF783A3D9}" srcOrd="1" destOrd="0" presId="urn:microsoft.com/office/officeart/2005/8/layout/list1"/>
    <dgm:cxn modelId="{6B0E5F29-E238-4C68-B714-F35B00ACD8F4}" type="presParOf" srcId="{47861A4E-B8F1-4E1E-92FF-C1CE2DF38200}" destId="{67EFAFF0-3AD6-4CC3-A1C4-0F9AC450B285}" srcOrd="1" destOrd="0" presId="urn:microsoft.com/office/officeart/2005/8/layout/list1"/>
    <dgm:cxn modelId="{C31FB72A-CD6A-42A5-8F06-A4F297BD0BE5}" type="presParOf" srcId="{47861A4E-B8F1-4E1E-92FF-C1CE2DF38200}" destId="{C6AA09B6-204A-4C58-88A6-4FEA426AAF30}" srcOrd="2" destOrd="0" presId="urn:microsoft.com/office/officeart/2005/8/layout/list1"/>
    <dgm:cxn modelId="{BE489115-1B35-4FBA-82D4-898E7A592E9E}" type="presParOf" srcId="{47861A4E-B8F1-4E1E-92FF-C1CE2DF38200}" destId="{162544F0-5064-4AB7-84AD-0ACAB04D2026}" srcOrd="3" destOrd="0" presId="urn:microsoft.com/office/officeart/2005/8/layout/list1"/>
    <dgm:cxn modelId="{CD7F21BF-E636-4D35-98ED-C83478735EF4}" type="presParOf" srcId="{47861A4E-B8F1-4E1E-92FF-C1CE2DF38200}" destId="{D2F77231-7EA2-44FA-9C54-BFDB80B0E099}" srcOrd="4" destOrd="0" presId="urn:microsoft.com/office/officeart/2005/8/layout/list1"/>
    <dgm:cxn modelId="{0239A120-639D-468C-9B5D-CC965F4CC516}" type="presParOf" srcId="{D2F77231-7EA2-44FA-9C54-BFDB80B0E099}" destId="{845F2601-1B1F-45AD-A2E4-9590A639FFC3}" srcOrd="0" destOrd="0" presId="urn:microsoft.com/office/officeart/2005/8/layout/list1"/>
    <dgm:cxn modelId="{24E18A4A-EBA1-42CA-9DD3-5739C8AB202F}" type="presParOf" srcId="{D2F77231-7EA2-44FA-9C54-BFDB80B0E099}" destId="{000394DC-130A-4FA7-BF4C-72D95BF4CC49}" srcOrd="1" destOrd="0" presId="urn:microsoft.com/office/officeart/2005/8/layout/list1"/>
    <dgm:cxn modelId="{5E1E332C-B395-4B6A-8238-5F1ED1E73862}" type="presParOf" srcId="{47861A4E-B8F1-4E1E-92FF-C1CE2DF38200}" destId="{D39437B6-1F5F-489E-9175-B82C88FA9F6A}" srcOrd="5" destOrd="0" presId="urn:microsoft.com/office/officeart/2005/8/layout/list1"/>
    <dgm:cxn modelId="{88B6E3D2-7EE2-4A22-A5BD-1420A1AF2A85}" type="presParOf" srcId="{47861A4E-B8F1-4E1E-92FF-C1CE2DF38200}" destId="{FEED7436-0FED-46C5-9898-42483C1BB11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A09B6-204A-4C58-88A6-4FEA426AAF30}">
      <dsp:nvSpPr>
        <dsp:cNvPr id="0" name=""/>
        <dsp:cNvSpPr/>
      </dsp:nvSpPr>
      <dsp:spPr>
        <a:xfrm>
          <a:off x="0" y="423381"/>
          <a:ext cx="10972800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58318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EU membership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favourable geographical location (proximity to headquarters as well as markets)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low wage for relatively high-skilled employees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growth potential (sectoral, productivity, and national economic) with a developing business environment</a:t>
          </a:r>
        </a:p>
      </dsp:txBody>
      <dsp:txXfrm>
        <a:off x="0" y="423381"/>
        <a:ext cx="10972800" cy="2028600"/>
      </dsp:txXfrm>
    </dsp:sp>
    <dsp:sp modelId="{E619822A-80AB-408B-A34B-A58AF783A3D9}">
      <dsp:nvSpPr>
        <dsp:cNvPr id="0" name=""/>
        <dsp:cNvSpPr/>
      </dsp:nvSpPr>
      <dsp:spPr>
        <a:xfrm>
          <a:off x="548640" y="10101"/>
          <a:ext cx="7680960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Until the crisis</a:t>
          </a:r>
          <a:r>
            <a:rPr lang="hu-HU" sz="2000" kern="1200" noProof="0" dirty="0"/>
            <a:t>,</a:t>
          </a:r>
          <a:r>
            <a:rPr lang="en-GB" sz="2000" kern="1200" noProof="0" dirty="0"/>
            <a:t> the nature of CEECs’ competitive advantage lied mainly in the combination of:</a:t>
          </a:r>
        </a:p>
      </dsp:txBody>
      <dsp:txXfrm>
        <a:off x="588989" y="50450"/>
        <a:ext cx="7600262" cy="745862"/>
      </dsp:txXfrm>
    </dsp:sp>
    <dsp:sp modelId="{FEED7436-0FED-46C5-9898-42483C1BB116}">
      <dsp:nvSpPr>
        <dsp:cNvPr id="0" name=""/>
        <dsp:cNvSpPr/>
      </dsp:nvSpPr>
      <dsp:spPr>
        <a:xfrm>
          <a:off x="0" y="3016461"/>
          <a:ext cx="109728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58318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earlier convergence process stopped (</a:t>
          </a:r>
          <a:r>
            <a:rPr lang="en-GB" sz="1800" kern="1200" noProof="0" dirty="0" err="1"/>
            <a:t>Pelle</a:t>
          </a:r>
          <a:r>
            <a:rPr lang="en-GB" sz="1800" kern="1200" noProof="0" dirty="0"/>
            <a:t> et al. 2019)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within-EU structural polarisation (</a:t>
          </a:r>
          <a:r>
            <a:rPr lang="en-GB" sz="1800" kern="1200" noProof="0" dirty="0" err="1"/>
            <a:t>Kapeller</a:t>
          </a:r>
          <a:r>
            <a:rPr lang="en-GB" sz="1800" kern="1200" noProof="0" dirty="0"/>
            <a:t> et al. 2019), CEECs’ semi-peripheral status consolidated (Farkas 2017)</a:t>
          </a:r>
        </a:p>
      </dsp:txBody>
      <dsp:txXfrm>
        <a:off x="0" y="3016461"/>
        <a:ext cx="10972800" cy="1499400"/>
      </dsp:txXfrm>
    </dsp:sp>
    <dsp:sp modelId="{000394DC-130A-4FA7-BF4C-72D95BF4CC49}">
      <dsp:nvSpPr>
        <dsp:cNvPr id="0" name=""/>
        <dsp:cNvSpPr/>
      </dsp:nvSpPr>
      <dsp:spPr>
        <a:xfrm>
          <a:off x="548640" y="2603181"/>
          <a:ext cx="7680960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During the crisis:</a:t>
          </a:r>
        </a:p>
      </dsp:txBody>
      <dsp:txXfrm>
        <a:off x="588989" y="2643530"/>
        <a:ext cx="760026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elle@eco.u-szeged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1191" y="809415"/>
            <a:ext cx="10993549" cy="1475013"/>
          </a:xfrm>
        </p:spPr>
        <p:txBody>
          <a:bodyPr>
            <a:normAutofit/>
          </a:bodyPr>
          <a:lstStyle/>
          <a:p>
            <a:r>
              <a:rPr lang="en-US" sz="4000" dirty="0"/>
              <a:t>Economic Crisis and Resilience in Central </a:t>
            </a:r>
            <a:r>
              <a:rPr lang="hu-HU" sz="4000" dirty="0"/>
              <a:t>and </a:t>
            </a:r>
            <a:r>
              <a:rPr lang="hu-HU" sz="4000" dirty="0" err="1"/>
              <a:t>Eastern</a:t>
            </a:r>
            <a:r>
              <a:rPr lang="hu-HU" sz="4000" dirty="0"/>
              <a:t> </a:t>
            </a:r>
            <a:r>
              <a:rPr lang="en-US" sz="4000" dirty="0"/>
              <a:t>Europe</a:t>
            </a:r>
            <a:endParaRPr lang="en-GB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81191" y="2389938"/>
            <a:ext cx="10993546" cy="59032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Anita Pelle, </a:t>
            </a:r>
            <a:r>
              <a:rPr lang="hu-HU" cap="none" dirty="0" err="1"/>
              <a:t>associate</a:t>
            </a:r>
            <a:r>
              <a:rPr lang="hu-HU" cap="none" dirty="0"/>
              <a:t> professor, Jean </a:t>
            </a:r>
            <a:r>
              <a:rPr lang="hu-HU" cap="none" dirty="0" err="1"/>
              <a:t>Monnet</a:t>
            </a:r>
            <a:r>
              <a:rPr lang="hu-HU" cap="none" dirty="0"/>
              <a:t> </a:t>
            </a:r>
            <a:r>
              <a:rPr lang="hu-HU" cap="none" dirty="0" err="1"/>
              <a:t>Chair</a:t>
            </a:r>
            <a:endParaRPr lang="hu-HU" cap="none" dirty="0"/>
          </a:p>
          <a:p>
            <a:r>
              <a:rPr lang="hu-HU" dirty="0"/>
              <a:t>University of Szeged (Hungary)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20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7407" y="666986"/>
            <a:ext cx="11029616" cy="1013800"/>
          </a:xfrm>
        </p:spPr>
        <p:txBody>
          <a:bodyPr>
            <a:normAutofit/>
          </a:bodyPr>
          <a:lstStyle/>
          <a:p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of European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integration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6861" y="2012249"/>
            <a:ext cx="11383107" cy="4552673"/>
          </a:xfrm>
        </p:spPr>
        <p:txBody>
          <a:bodyPr>
            <a:normAutofit/>
          </a:bodyPr>
          <a:lstStyle/>
          <a:p>
            <a:r>
              <a:rPr lang="hu-HU" sz="2400" dirty="0"/>
              <a:t>The </a:t>
            </a:r>
            <a:r>
              <a:rPr lang="hu-HU" sz="2400" dirty="0" err="1"/>
              <a:t>financial</a:t>
            </a:r>
            <a:r>
              <a:rPr lang="hu-HU" sz="2400" dirty="0"/>
              <a:t> and </a:t>
            </a:r>
            <a:r>
              <a:rPr lang="hu-HU" sz="2400" dirty="0" err="1"/>
              <a:t>economic</a:t>
            </a:r>
            <a:r>
              <a:rPr lang="hu-HU" sz="2400" dirty="0"/>
              <a:t> </a:t>
            </a:r>
            <a:r>
              <a:rPr lang="hu-HU" sz="2400" dirty="0" err="1"/>
              <a:t>crisis</a:t>
            </a:r>
            <a:r>
              <a:rPr lang="hu-HU" sz="2400" dirty="0"/>
              <a:t> </a:t>
            </a:r>
            <a:r>
              <a:rPr lang="hu-HU" sz="2400" dirty="0" err="1"/>
              <a:t>was</a:t>
            </a:r>
            <a:r>
              <a:rPr lang="hu-HU" sz="2400" dirty="0"/>
              <a:t> a ‘game </a:t>
            </a:r>
            <a:r>
              <a:rPr lang="hu-HU" sz="2400" dirty="0" err="1"/>
              <a:t>changer</a:t>
            </a:r>
            <a:r>
              <a:rPr lang="hu-HU" sz="2400" dirty="0"/>
              <a:t>’ for </a:t>
            </a:r>
            <a:r>
              <a:rPr lang="hu-HU" sz="2400" dirty="0" err="1"/>
              <a:t>the</a:t>
            </a:r>
            <a:r>
              <a:rPr lang="hu-HU" sz="2400" dirty="0"/>
              <a:t> EU</a:t>
            </a:r>
          </a:p>
          <a:p>
            <a:pPr lvl="1"/>
            <a:r>
              <a:rPr lang="hu-HU" sz="2200" dirty="0"/>
              <a:t>…and </a:t>
            </a:r>
            <a:r>
              <a:rPr lang="hu-HU" sz="2200" dirty="0" err="1"/>
              <a:t>now</a:t>
            </a:r>
            <a:r>
              <a:rPr lang="hu-HU" sz="2200" dirty="0"/>
              <a:t> COVID-19 is </a:t>
            </a:r>
            <a:r>
              <a:rPr lang="hu-HU" sz="2200" dirty="0" err="1"/>
              <a:t>likely</a:t>
            </a:r>
            <a:r>
              <a:rPr lang="hu-HU" sz="2200" dirty="0"/>
              <a:t> </a:t>
            </a:r>
            <a:r>
              <a:rPr lang="hu-HU" sz="2200" dirty="0" err="1"/>
              <a:t>to</a:t>
            </a:r>
            <a:r>
              <a:rPr lang="hu-HU" sz="2200" dirty="0"/>
              <a:t> be </a:t>
            </a:r>
            <a:r>
              <a:rPr lang="hu-HU" sz="2200" dirty="0" err="1"/>
              <a:t>the</a:t>
            </a:r>
            <a:r>
              <a:rPr lang="hu-HU" sz="2200" dirty="0"/>
              <a:t> </a:t>
            </a:r>
            <a:r>
              <a:rPr lang="hu-HU" sz="2200" dirty="0" err="1"/>
              <a:t>next</a:t>
            </a:r>
            <a:r>
              <a:rPr lang="hu-HU" sz="2200" dirty="0"/>
              <a:t> </a:t>
            </a:r>
            <a:r>
              <a:rPr lang="hu-HU" sz="2200" dirty="0" err="1"/>
              <a:t>one</a:t>
            </a:r>
            <a:r>
              <a:rPr lang="hu-HU" sz="2200" dirty="0"/>
              <a:t>…</a:t>
            </a:r>
          </a:p>
          <a:p>
            <a:r>
              <a:rPr lang="hu-HU" sz="2400" dirty="0" err="1"/>
              <a:t>Internal</a:t>
            </a:r>
            <a:r>
              <a:rPr lang="hu-HU" sz="2400" dirty="0"/>
              <a:t> </a:t>
            </a:r>
            <a:r>
              <a:rPr lang="hu-HU" sz="2400" dirty="0" err="1"/>
              <a:t>structure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EU has </a:t>
            </a:r>
            <a:r>
              <a:rPr lang="hu-HU" sz="2400" dirty="0" err="1"/>
              <a:t>changed</a:t>
            </a:r>
            <a:r>
              <a:rPr lang="hu-HU" sz="2400" dirty="0"/>
              <a:t> </a:t>
            </a:r>
            <a:r>
              <a:rPr lang="hu-HU" sz="2400" dirty="0" err="1"/>
              <a:t>considerably</a:t>
            </a:r>
            <a:endParaRPr lang="hu-HU" sz="2400" dirty="0"/>
          </a:p>
          <a:p>
            <a:pPr lvl="1"/>
            <a:r>
              <a:rPr lang="hu-HU" sz="2000" dirty="0" err="1"/>
              <a:t>core-periphery</a:t>
            </a:r>
            <a:r>
              <a:rPr lang="hu-HU" sz="2000" dirty="0"/>
              <a:t> </a:t>
            </a:r>
            <a:r>
              <a:rPr lang="hu-HU" sz="2000" dirty="0" err="1"/>
              <a:t>divide</a:t>
            </a:r>
            <a:r>
              <a:rPr lang="hu-HU" sz="2000" dirty="0"/>
              <a:t> </a:t>
            </a:r>
            <a:r>
              <a:rPr lang="hu-HU" sz="2000" dirty="0" err="1"/>
              <a:t>persistent</a:t>
            </a:r>
            <a:r>
              <a:rPr lang="hu-HU" sz="2000" dirty="0"/>
              <a:t> </a:t>
            </a:r>
            <a:r>
              <a:rPr lang="hu-HU" sz="2000" dirty="0" err="1"/>
              <a:t>though</a:t>
            </a:r>
            <a:endParaRPr lang="hu-HU" sz="2000" dirty="0"/>
          </a:p>
          <a:p>
            <a:pPr lvl="1"/>
            <a:r>
              <a:rPr lang="hu-HU" sz="2000" dirty="0" err="1"/>
              <a:t>core</a:t>
            </a:r>
            <a:r>
              <a:rPr lang="hu-HU" sz="2000" dirty="0"/>
              <a:t> </a:t>
            </a:r>
            <a:r>
              <a:rPr lang="hu-HU" sz="2000" dirty="0" err="1"/>
              <a:t>countries</a:t>
            </a:r>
            <a:r>
              <a:rPr lang="hu-HU" sz="2000" dirty="0"/>
              <a:t>: </a:t>
            </a:r>
            <a:r>
              <a:rPr lang="hu-HU" sz="2000" dirty="0" err="1"/>
              <a:t>enduring</a:t>
            </a:r>
            <a:r>
              <a:rPr lang="hu-HU" sz="2000" dirty="0"/>
              <a:t> </a:t>
            </a:r>
            <a:r>
              <a:rPr lang="hu-HU" sz="2000" dirty="0" err="1"/>
              <a:t>steady</a:t>
            </a:r>
            <a:r>
              <a:rPr lang="hu-HU" sz="2000" dirty="0"/>
              <a:t> performance, </a:t>
            </a:r>
            <a:r>
              <a:rPr lang="hu-HU" sz="2000" dirty="0" err="1"/>
              <a:t>coped</a:t>
            </a:r>
            <a:r>
              <a:rPr lang="hu-HU" sz="2000" dirty="0"/>
              <a:t> </a:t>
            </a:r>
            <a:r>
              <a:rPr lang="hu-HU" sz="2000" dirty="0" err="1"/>
              <a:t>well</a:t>
            </a:r>
            <a:r>
              <a:rPr lang="hu-HU" sz="2000" dirty="0"/>
              <a:t> </a:t>
            </a:r>
            <a:r>
              <a:rPr lang="hu-HU" sz="2000" dirty="0" err="1"/>
              <a:t>with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crisis</a:t>
            </a:r>
            <a:endParaRPr lang="hu-HU" sz="2000" dirty="0"/>
          </a:p>
          <a:p>
            <a:pPr lvl="1"/>
            <a:r>
              <a:rPr lang="hu-HU" sz="2000" dirty="0" err="1"/>
              <a:t>Eurozone</a:t>
            </a:r>
            <a:r>
              <a:rPr lang="hu-HU" sz="2000" dirty="0"/>
              <a:t> </a:t>
            </a:r>
            <a:r>
              <a:rPr lang="hu-HU" sz="2000" dirty="0" err="1"/>
              <a:t>periphery</a:t>
            </a:r>
            <a:r>
              <a:rPr lang="hu-HU" sz="2000" dirty="0"/>
              <a:t>: </a:t>
            </a:r>
            <a:r>
              <a:rPr lang="hu-HU" sz="2000" dirty="0" err="1"/>
              <a:t>deteriorating</a:t>
            </a:r>
            <a:r>
              <a:rPr lang="hu-HU" sz="2000" dirty="0"/>
              <a:t> performance, </a:t>
            </a:r>
            <a:r>
              <a:rPr lang="hu-HU" sz="2000" dirty="0" err="1"/>
              <a:t>long-lasting</a:t>
            </a:r>
            <a:r>
              <a:rPr lang="hu-HU" sz="2000" dirty="0"/>
              <a:t> </a:t>
            </a:r>
            <a:r>
              <a:rPr lang="hu-HU" sz="2000" dirty="0" err="1"/>
              <a:t>negative</a:t>
            </a:r>
            <a:r>
              <a:rPr lang="hu-HU" sz="2000" dirty="0"/>
              <a:t> </a:t>
            </a:r>
            <a:r>
              <a:rPr lang="hu-HU" sz="2000" dirty="0" err="1"/>
              <a:t>effects</a:t>
            </a:r>
            <a:r>
              <a:rPr lang="hu-HU" sz="2000" dirty="0"/>
              <a:t> of </a:t>
            </a:r>
            <a:r>
              <a:rPr lang="hu-HU" sz="2000" dirty="0" err="1"/>
              <a:t>crisis</a:t>
            </a:r>
            <a:endParaRPr lang="hu-HU" sz="2000" dirty="0"/>
          </a:p>
          <a:p>
            <a:pPr lvl="1"/>
            <a:r>
              <a:rPr lang="hu-HU" sz="2000" dirty="0" err="1"/>
              <a:t>Eastern</a:t>
            </a:r>
            <a:r>
              <a:rPr lang="hu-HU" sz="2000" dirty="0"/>
              <a:t> 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member</a:t>
            </a:r>
            <a:r>
              <a:rPr lang="hu-HU" sz="2000" dirty="0"/>
              <a:t> </a:t>
            </a:r>
            <a:r>
              <a:rPr lang="hu-HU" sz="2000" dirty="0" err="1"/>
              <a:t>states</a:t>
            </a:r>
            <a:r>
              <a:rPr lang="hu-HU" sz="2000" dirty="0"/>
              <a:t>: </a:t>
            </a:r>
            <a:r>
              <a:rPr lang="hu-HU" sz="2000" dirty="0" err="1"/>
              <a:t>crisis</a:t>
            </a:r>
            <a:r>
              <a:rPr lang="hu-HU" sz="2000" dirty="0"/>
              <a:t> </a:t>
            </a:r>
            <a:r>
              <a:rPr lang="hu-HU" sz="2000" dirty="0" err="1"/>
              <a:t>put</a:t>
            </a:r>
            <a:r>
              <a:rPr lang="hu-HU" sz="2000" dirty="0"/>
              <a:t> a halt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earlier</a:t>
            </a:r>
            <a:r>
              <a:rPr lang="hu-HU" sz="2000" dirty="0"/>
              <a:t> </a:t>
            </a:r>
            <a:r>
              <a:rPr lang="hu-HU" sz="2000" dirty="0" err="1"/>
              <a:t>impressive</a:t>
            </a:r>
            <a:r>
              <a:rPr lang="hu-HU" sz="2000" dirty="0"/>
              <a:t> </a:t>
            </a:r>
            <a:r>
              <a:rPr lang="hu-HU" sz="2000" dirty="0" err="1"/>
              <a:t>convergence</a:t>
            </a:r>
            <a:r>
              <a:rPr lang="hu-HU" sz="2000" dirty="0"/>
              <a:t>; </a:t>
            </a:r>
            <a:r>
              <a:rPr lang="hu-HU" sz="2000" dirty="0" err="1"/>
              <a:t>diverse</a:t>
            </a:r>
            <a:r>
              <a:rPr lang="hu-HU" sz="2000" dirty="0"/>
              <a:t> </a:t>
            </a:r>
            <a:r>
              <a:rPr lang="hu-HU" sz="2000" dirty="0" err="1"/>
              <a:t>paths</a:t>
            </a:r>
            <a:r>
              <a:rPr lang="hu-HU" sz="2000" dirty="0"/>
              <a:t> </a:t>
            </a:r>
            <a:r>
              <a:rPr lang="hu-HU" sz="2000" dirty="0" err="1"/>
              <a:t>since</a:t>
            </a:r>
            <a:r>
              <a:rPr lang="hu-HU" sz="2000" dirty="0"/>
              <a:t> </a:t>
            </a:r>
            <a:r>
              <a:rPr lang="hu-HU" sz="2000" dirty="0" err="1"/>
              <a:t>then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961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984215"/>
          </a:xfrm>
        </p:spPr>
        <p:txBody>
          <a:bodyPr/>
          <a:lstStyle/>
          <a:p>
            <a:pPr algn="ctr"/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for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kind</a:t>
            </a:r>
            <a:r>
              <a:rPr lang="hu-HU" dirty="0"/>
              <a:t> </a:t>
            </a:r>
            <a:r>
              <a:rPr lang="hu-HU" dirty="0" err="1"/>
              <a:t>attention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cap="none" dirty="0">
                <a:hlinkClick r:id="rId2"/>
              </a:rPr>
              <a:t>pelle@eco.u-szeged.hu</a:t>
            </a:r>
            <a:r>
              <a:rPr lang="hu-HU" sz="2000" cap="none" dirty="0"/>
              <a:t> </a:t>
            </a:r>
            <a:endParaRPr lang="en-GB" sz="2000" cap="none" dirty="0"/>
          </a:p>
        </p:txBody>
      </p:sp>
    </p:spTree>
    <p:extLst>
      <p:ext uri="{BB962C8B-B14F-4D97-AF65-F5344CB8AC3E}">
        <p14:creationId xmlns:p14="http://schemas.microsoft.com/office/powerpoint/2010/main" val="364168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EU post-</a:t>
            </a:r>
            <a:r>
              <a:rPr lang="hu-HU" dirty="0" err="1"/>
              <a:t>crisis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7439" y="2133665"/>
            <a:ext cx="6960412" cy="21158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Growth returned in the EU and the Eurozone in 2013</a:t>
            </a:r>
          </a:p>
          <a:p>
            <a:pPr lvl="1"/>
            <a:r>
              <a:rPr lang="en-US" dirty="0"/>
              <a:t>however, countries have followed different paths</a:t>
            </a:r>
          </a:p>
          <a:p>
            <a:r>
              <a:rPr lang="en-US" dirty="0"/>
              <a:t>Employment has been growing again as well since 2014</a:t>
            </a:r>
          </a:p>
          <a:p>
            <a:pPr lvl="1"/>
            <a:r>
              <a:rPr lang="en-US" dirty="0"/>
              <a:t>national varieties</a:t>
            </a:r>
          </a:p>
          <a:p>
            <a:r>
              <a:rPr lang="en-US" dirty="0"/>
              <a:t>Public finance situation is not </a:t>
            </a:r>
            <a:r>
              <a:rPr lang="en-US" dirty="0" err="1"/>
              <a:t>favourable</a:t>
            </a:r>
            <a:r>
              <a:rPr lang="en-US" dirty="0"/>
              <a:t> overall</a:t>
            </a:r>
          </a:p>
          <a:p>
            <a:pPr lvl="1"/>
            <a:r>
              <a:rPr lang="en-US" dirty="0"/>
              <a:t>debt stuck at high levels in some countries</a:t>
            </a:r>
          </a:p>
          <a:p>
            <a:endParaRPr lang="en-GB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291510"/>
              </p:ext>
            </p:extLst>
          </p:nvPr>
        </p:nvGraphicFramePr>
        <p:xfrm>
          <a:off x="6096000" y="1952846"/>
          <a:ext cx="5720862" cy="222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492238"/>
              </p:ext>
            </p:extLst>
          </p:nvPr>
        </p:nvGraphicFramePr>
        <p:xfrm>
          <a:off x="6307015" y="4179128"/>
          <a:ext cx="5720862" cy="253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86941"/>
              </p:ext>
            </p:extLst>
          </p:nvPr>
        </p:nvGraphicFramePr>
        <p:xfrm>
          <a:off x="463962" y="4249531"/>
          <a:ext cx="5444468" cy="238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728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369" y="1205860"/>
            <a:ext cx="5922811" cy="432048"/>
          </a:xfrm>
        </p:spPr>
        <p:txBody>
          <a:bodyPr>
            <a:noAutofit/>
          </a:bodyPr>
          <a:lstStyle/>
          <a:p>
            <a:r>
              <a:rPr lang="hu-HU" sz="2400" dirty="0"/>
              <a:t>GDP (</a:t>
            </a:r>
            <a:r>
              <a:rPr lang="hu-HU" sz="2400" dirty="0" err="1"/>
              <a:t>at</a:t>
            </a:r>
            <a:r>
              <a:rPr lang="hu-HU" sz="2400" dirty="0"/>
              <a:t> market </a:t>
            </a:r>
            <a:r>
              <a:rPr lang="hu-HU" sz="2400" dirty="0" err="1"/>
              <a:t>prices</a:t>
            </a:r>
            <a:r>
              <a:rPr lang="hu-HU" sz="2400" dirty="0"/>
              <a:t>, %, 2010=100)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247105"/>
              </p:ext>
            </p:extLst>
          </p:nvPr>
        </p:nvGraphicFramePr>
        <p:xfrm>
          <a:off x="492369" y="2001559"/>
          <a:ext cx="5603631" cy="26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152492"/>
              </p:ext>
            </p:extLst>
          </p:nvPr>
        </p:nvGraphicFramePr>
        <p:xfrm>
          <a:off x="6304063" y="4445997"/>
          <a:ext cx="5683036" cy="238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artalom helye 2"/>
          <p:cNvSpPr txBox="1">
            <a:spLocks/>
          </p:cNvSpPr>
          <p:nvPr/>
        </p:nvSpPr>
        <p:spPr>
          <a:xfrm>
            <a:off x="492369" y="4913319"/>
            <a:ext cx="5427785" cy="154380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CEE: </a:t>
            </a:r>
          </a:p>
          <a:p>
            <a:pPr lvl="1"/>
            <a:r>
              <a:rPr lang="hu-HU" dirty="0"/>
              <a:t>hit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crisis</a:t>
            </a:r>
            <a:r>
              <a:rPr lang="hu-HU" dirty="0"/>
              <a:t>, back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growth</a:t>
            </a:r>
            <a:r>
              <a:rPr lang="hu-HU" dirty="0"/>
              <a:t> </a:t>
            </a:r>
            <a:r>
              <a:rPr lang="hu-HU" dirty="0" err="1"/>
              <a:t>path</a:t>
            </a:r>
            <a:endParaRPr lang="hu-HU" dirty="0"/>
          </a:p>
          <a:p>
            <a:pPr lvl="1"/>
            <a:r>
              <a:rPr lang="hu-HU" dirty="0" err="1"/>
              <a:t>Slovenia</a:t>
            </a:r>
            <a:r>
              <a:rPr lang="hu-HU" dirty="0"/>
              <a:t> had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own</a:t>
            </a:r>
            <a:r>
              <a:rPr lang="hu-HU" dirty="0"/>
              <a:t> </a:t>
            </a:r>
            <a:r>
              <a:rPr lang="hu-HU" dirty="0" err="1"/>
              <a:t>crisis</a:t>
            </a:r>
            <a:endParaRPr lang="hu-HU" dirty="0"/>
          </a:p>
          <a:p>
            <a:pPr lvl="1"/>
            <a:r>
              <a:rPr lang="hu-HU" dirty="0"/>
              <a:t>Hungary: almost a </a:t>
            </a:r>
            <a:r>
              <a:rPr lang="hu-HU" dirty="0" err="1"/>
              <a:t>decade</a:t>
            </a:r>
            <a:r>
              <a:rPr lang="hu-HU" dirty="0"/>
              <a:t> </a:t>
            </a:r>
            <a:r>
              <a:rPr lang="hu-HU" dirty="0" err="1"/>
              <a:t>lost</a:t>
            </a:r>
            <a:endParaRPr lang="hu-HU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6415180" y="2268562"/>
            <a:ext cx="5427784" cy="191636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/>
              <a:t>Baltics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more </a:t>
            </a:r>
            <a:r>
              <a:rPr lang="hu-HU" dirty="0" err="1"/>
              <a:t>or</a:t>
            </a:r>
            <a:r>
              <a:rPr lang="hu-HU" dirty="0"/>
              <a:t> less a </a:t>
            </a:r>
            <a:r>
              <a:rPr lang="hu-HU" dirty="0" err="1"/>
              <a:t>single</a:t>
            </a:r>
            <a:r>
              <a:rPr lang="hu-HU" dirty="0"/>
              <a:t> </a:t>
            </a:r>
            <a:r>
              <a:rPr lang="hu-HU" dirty="0" err="1"/>
              <a:t>track</a:t>
            </a:r>
            <a:endParaRPr lang="hu-HU" dirty="0"/>
          </a:p>
          <a:p>
            <a:pPr lvl="1"/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improvement</a:t>
            </a:r>
            <a:r>
              <a:rPr lang="hu-HU" dirty="0"/>
              <a:t> pre-</a:t>
            </a:r>
            <a:r>
              <a:rPr lang="hu-HU" dirty="0" err="1"/>
              <a:t>crisis</a:t>
            </a:r>
            <a:endParaRPr lang="hu-HU" dirty="0"/>
          </a:p>
          <a:p>
            <a:pPr lvl="1"/>
            <a:r>
              <a:rPr lang="hu-HU" dirty="0" err="1"/>
              <a:t>large</a:t>
            </a:r>
            <a:r>
              <a:rPr lang="hu-HU" dirty="0"/>
              <a:t> </a:t>
            </a:r>
            <a:r>
              <a:rPr lang="hu-HU" dirty="0" err="1"/>
              <a:t>fall</a:t>
            </a:r>
            <a:r>
              <a:rPr lang="hu-HU" dirty="0"/>
              <a:t>-back </a:t>
            </a:r>
            <a:r>
              <a:rPr lang="hu-HU" dirty="0" err="1"/>
              <a:t>due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crisis</a:t>
            </a:r>
            <a:endParaRPr lang="hu-HU" dirty="0"/>
          </a:p>
          <a:p>
            <a:pPr lvl="1"/>
            <a:r>
              <a:rPr lang="hu-HU" dirty="0"/>
              <a:t>back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long-term</a:t>
            </a:r>
            <a:r>
              <a:rPr lang="hu-HU" dirty="0"/>
              <a:t> </a:t>
            </a:r>
            <a:r>
              <a:rPr lang="hu-HU" dirty="0" err="1"/>
              <a:t>path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336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580" y="1183647"/>
            <a:ext cx="6698839" cy="576064"/>
          </a:xfrm>
        </p:spPr>
        <p:txBody>
          <a:bodyPr>
            <a:normAutofit fontScale="90000"/>
          </a:bodyPr>
          <a:lstStyle/>
          <a:p>
            <a:r>
              <a:rPr lang="hu-HU" sz="2400" dirty="0" err="1"/>
              <a:t>Employment</a:t>
            </a:r>
            <a:r>
              <a:rPr lang="hu-HU" sz="2400" dirty="0"/>
              <a:t> (in 1,000 </a:t>
            </a:r>
            <a:r>
              <a:rPr lang="hu-HU" sz="2400" dirty="0" err="1"/>
              <a:t>persons</a:t>
            </a:r>
            <a:r>
              <a:rPr lang="hu-HU" sz="2400" dirty="0"/>
              <a:t>, 1999Q1-2019Q1)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431471"/>
              </p:ext>
            </p:extLst>
          </p:nvPr>
        </p:nvGraphicFramePr>
        <p:xfrm>
          <a:off x="286042" y="1844824"/>
          <a:ext cx="58099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777749"/>
              </p:ext>
            </p:extLst>
          </p:nvPr>
        </p:nvGraphicFramePr>
        <p:xfrm>
          <a:off x="6248400" y="1988268"/>
          <a:ext cx="5486400" cy="266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645515"/>
              </p:ext>
            </p:extLst>
          </p:nvPr>
        </p:nvGraphicFramePr>
        <p:xfrm>
          <a:off x="286042" y="4655410"/>
          <a:ext cx="5634112" cy="188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artalom helye 2"/>
          <p:cNvSpPr txBox="1">
            <a:spLocks/>
          </p:cNvSpPr>
          <p:nvPr/>
        </p:nvSpPr>
        <p:spPr>
          <a:xfrm>
            <a:off x="6342186" y="4624611"/>
            <a:ext cx="5580184" cy="2057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CEE:</a:t>
            </a:r>
          </a:p>
          <a:p>
            <a:pPr lvl="1"/>
            <a:r>
              <a:rPr lang="hu-HU" dirty="0" err="1"/>
              <a:t>each</a:t>
            </a:r>
            <a:r>
              <a:rPr lang="hu-HU" dirty="0"/>
              <a:t> country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own</a:t>
            </a:r>
            <a:r>
              <a:rPr lang="hu-HU" dirty="0"/>
              <a:t> </a:t>
            </a:r>
            <a:r>
              <a:rPr lang="hu-HU" dirty="0" err="1"/>
              <a:t>way</a:t>
            </a:r>
            <a:endParaRPr lang="hu-HU" dirty="0"/>
          </a:p>
          <a:p>
            <a:r>
              <a:rPr lang="hu-HU" dirty="0" err="1"/>
              <a:t>Baltics</a:t>
            </a:r>
            <a:r>
              <a:rPr lang="hu-HU" dirty="0"/>
              <a:t>:</a:t>
            </a:r>
          </a:p>
          <a:p>
            <a:pPr lvl="1"/>
            <a:r>
              <a:rPr lang="hu-HU" dirty="0" err="1"/>
              <a:t>jobless</a:t>
            </a:r>
            <a:r>
              <a:rPr lang="hu-HU" dirty="0"/>
              <a:t> </a:t>
            </a:r>
            <a:r>
              <a:rPr lang="hu-HU" dirty="0" err="1"/>
              <a:t>growth</a:t>
            </a:r>
            <a:r>
              <a:rPr lang="hu-HU" dirty="0"/>
              <a:t> (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/>
              <a:t>before</a:t>
            </a:r>
            <a:r>
              <a:rPr lang="hu-HU" dirty="0"/>
              <a:t> and </a:t>
            </a:r>
            <a:r>
              <a:rPr lang="hu-HU" dirty="0" err="1"/>
              <a:t>since</a:t>
            </a:r>
            <a:r>
              <a:rPr lang="hu-HU" dirty="0"/>
              <a:t> </a:t>
            </a:r>
            <a:r>
              <a:rPr lang="hu-HU" dirty="0" err="1"/>
              <a:t>crisis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245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615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The </a:t>
            </a:r>
            <a:r>
              <a:rPr lang="hu-HU" dirty="0" err="1"/>
              <a:t>competitive</a:t>
            </a:r>
            <a:r>
              <a:rPr lang="hu-HU" dirty="0"/>
              <a:t> </a:t>
            </a:r>
            <a:r>
              <a:rPr lang="hu-HU" dirty="0" err="1"/>
              <a:t>advantage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CEEC</a:t>
            </a:r>
            <a:r>
              <a:rPr lang="hu-HU" cap="none" dirty="0" err="1"/>
              <a:t>s</a:t>
            </a:r>
            <a:endParaRPr lang="en-GB" cap="none" dirty="0"/>
          </a:p>
        </p:txBody>
      </p:sp>
      <p:graphicFrame>
        <p:nvGraphicFramePr>
          <p:cNvPr id="12" name="Tartalom helye 2">
            <a:extLst>
              <a:ext uri="{FF2B5EF4-FFF2-40B4-BE49-F238E27FC236}">
                <a16:creationId xmlns:a16="http://schemas.microsoft.com/office/drawing/2014/main" id="{206A00AD-909A-4648-B334-6FA36DC85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4437"/>
              </p:ext>
            </p:extLst>
          </p:nvPr>
        </p:nvGraphicFramePr>
        <p:xfrm>
          <a:off x="609600" y="205739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20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Intra</a:t>
            </a:r>
            <a:r>
              <a:rPr lang="hu-HU" dirty="0"/>
              <a:t>-EU Post-</a:t>
            </a:r>
            <a:r>
              <a:rPr lang="hu-HU" dirty="0" err="1"/>
              <a:t>Crisis</a:t>
            </a:r>
            <a:r>
              <a:rPr lang="hu-HU" dirty="0"/>
              <a:t> </a:t>
            </a:r>
            <a:r>
              <a:rPr lang="hu-HU" dirty="0" err="1"/>
              <a:t>Divide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6996" y="1901525"/>
            <a:ext cx="6784009" cy="4230333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356249" y="1901525"/>
            <a:ext cx="4431870" cy="4715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Post-</a:t>
            </a:r>
            <a:r>
              <a:rPr lang="hu-HU" dirty="0" err="1"/>
              <a:t>crisis</a:t>
            </a:r>
            <a:r>
              <a:rPr lang="hu-HU" dirty="0"/>
              <a:t> EU is </a:t>
            </a:r>
            <a:r>
              <a:rPr lang="hu-HU" dirty="0" err="1"/>
              <a:t>divided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a </a:t>
            </a:r>
            <a:r>
              <a:rPr lang="hu-HU" dirty="0" err="1"/>
              <a:t>core</a:t>
            </a:r>
            <a:r>
              <a:rPr lang="hu-HU" dirty="0"/>
              <a:t> and a </a:t>
            </a:r>
            <a:r>
              <a:rPr lang="hu-HU" dirty="0" err="1"/>
              <a:t>periphery</a:t>
            </a:r>
            <a:endParaRPr lang="hu-HU" dirty="0"/>
          </a:p>
          <a:p>
            <a:r>
              <a:rPr lang="hu-HU" dirty="0" err="1"/>
              <a:t>Core</a:t>
            </a:r>
            <a:r>
              <a:rPr lang="hu-HU" dirty="0"/>
              <a:t>:</a:t>
            </a:r>
          </a:p>
          <a:p>
            <a:pPr lvl="1"/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highly</a:t>
            </a:r>
            <a:r>
              <a:rPr lang="hu-HU" dirty="0"/>
              <a:t> </a:t>
            </a:r>
            <a:r>
              <a:rPr lang="hu-HU" dirty="0" err="1"/>
              <a:t>resilient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effects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crisis</a:t>
            </a:r>
            <a:endParaRPr lang="hu-HU" dirty="0"/>
          </a:p>
          <a:p>
            <a:pPr lvl="1"/>
            <a:r>
              <a:rPr lang="hu-HU" dirty="0" err="1"/>
              <a:t>advanced</a:t>
            </a:r>
            <a:r>
              <a:rPr lang="hu-HU" dirty="0"/>
              <a:t> </a:t>
            </a:r>
            <a:r>
              <a:rPr lang="hu-HU" dirty="0" err="1"/>
              <a:t>economies</a:t>
            </a:r>
            <a:endParaRPr lang="hu-HU" dirty="0"/>
          </a:p>
          <a:p>
            <a:pPr lvl="1"/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value-added</a:t>
            </a:r>
            <a:endParaRPr lang="hu-HU" dirty="0"/>
          </a:p>
          <a:p>
            <a:r>
              <a:rPr lang="hu-HU" dirty="0" err="1"/>
              <a:t>Periphery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Southern </a:t>
            </a:r>
            <a:r>
              <a:rPr lang="hu-HU" dirty="0" err="1"/>
              <a:t>Eurozone</a:t>
            </a:r>
            <a:r>
              <a:rPr lang="hu-HU" dirty="0"/>
              <a:t> and post-</a:t>
            </a:r>
            <a:r>
              <a:rPr lang="hu-HU" dirty="0" err="1"/>
              <a:t>socialist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member</a:t>
            </a:r>
            <a:r>
              <a:rPr lang="hu-HU" dirty="0"/>
              <a:t> </a:t>
            </a:r>
            <a:r>
              <a:rPr lang="hu-HU" dirty="0" err="1"/>
              <a:t>states</a:t>
            </a:r>
            <a:r>
              <a:rPr lang="hu-HU" dirty="0"/>
              <a:t> (NMS)</a:t>
            </a:r>
          </a:p>
          <a:p>
            <a:pPr lvl="1"/>
            <a:r>
              <a:rPr lang="hu-HU" dirty="0" err="1"/>
              <a:t>countries</a:t>
            </a:r>
            <a:r>
              <a:rPr lang="hu-HU" dirty="0"/>
              <a:t> hit </a:t>
            </a:r>
            <a:r>
              <a:rPr lang="hu-HU" dirty="0" err="1"/>
              <a:t>hard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crisis</a:t>
            </a:r>
            <a:endParaRPr lang="hu-HU" dirty="0"/>
          </a:p>
          <a:p>
            <a:pPr lvl="1"/>
            <a:r>
              <a:rPr lang="hu-HU" dirty="0" err="1"/>
              <a:t>constrained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(</a:t>
            </a:r>
            <a:r>
              <a:rPr lang="hu-HU" dirty="0" err="1"/>
              <a:t>Eurozone</a:t>
            </a:r>
            <a:r>
              <a:rPr lang="hu-HU" dirty="0"/>
              <a:t> </a:t>
            </a:r>
            <a:r>
              <a:rPr lang="hu-HU" dirty="0" err="1"/>
              <a:t>periphery</a:t>
            </a:r>
            <a:r>
              <a:rPr lang="hu-HU" dirty="0"/>
              <a:t>)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opting</a:t>
            </a:r>
            <a:r>
              <a:rPr lang="hu-HU" dirty="0"/>
              <a:t> for (NMS) cost </a:t>
            </a:r>
            <a:r>
              <a:rPr lang="hu-HU" dirty="0" err="1"/>
              <a:t>competitveness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632941" y="6025039"/>
            <a:ext cx="5148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Pelle, Anita (2017): The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-EU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Kaldor’s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legacy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4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Acta</a:t>
            </a:r>
            <a:r>
              <a:rPr lang="hu-HU" sz="14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Oeconomica</a:t>
            </a:r>
            <a:r>
              <a:rPr lang="hu-HU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67 (s1): 175-196.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5109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err="1"/>
              <a:t>Relative</a:t>
            </a:r>
            <a:r>
              <a:rPr lang="hu-HU" sz="3200" dirty="0"/>
              <a:t> </a:t>
            </a:r>
            <a:r>
              <a:rPr lang="hu-HU" sz="3200" dirty="0" err="1"/>
              <a:t>positions</a:t>
            </a:r>
            <a:r>
              <a:rPr lang="hu-HU" sz="3200" dirty="0"/>
              <a:t> of EU </a:t>
            </a:r>
            <a:r>
              <a:rPr lang="hu-HU" sz="3200" dirty="0" err="1"/>
              <a:t>member</a:t>
            </a:r>
            <a:r>
              <a:rPr lang="hu-HU" sz="3200" dirty="0"/>
              <a:t> </a:t>
            </a:r>
            <a:r>
              <a:rPr lang="hu-HU" sz="3200" dirty="0" err="1"/>
              <a:t>states</a:t>
            </a:r>
            <a:r>
              <a:rPr lang="hu-HU" sz="3200" dirty="0"/>
              <a:t> post-</a:t>
            </a:r>
            <a:r>
              <a:rPr lang="hu-HU" sz="3200" dirty="0" err="1"/>
              <a:t>crisis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6523" y="2197131"/>
            <a:ext cx="3915791" cy="4113584"/>
          </a:xfrm>
        </p:spPr>
        <p:txBody>
          <a:bodyPr>
            <a:normAutofit/>
          </a:bodyPr>
          <a:lstStyle/>
          <a:p>
            <a:r>
              <a:rPr lang="el-GR" b="1" dirty="0"/>
              <a:t>β-</a:t>
            </a:r>
            <a:r>
              <a:rPr lang="hu-HU" b="1" dirty="0" err="1"/>
              <a:t>convergence</a:t>
            </a:r>
            <a:r>
              <a:rPr lang="hu-HU" b="1" dirty="0"/>
              <a:t> </a:t>
            </a:r>
            <a:r>
              <a:rPr lang="hu-HU" dirty="0" err="1"/>
              <a:t>implies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countries</a:t>
            </a:r>
            <a:r>
              <a:rPr lang="hu-HU" dirty="0"/>
              <a:t> </a:t>
            </a:r>
            <a:r>
              <a:rPr lang="hu-HU" dirty="0" err="1"/>
              <a:t>initially</a:t>
            </a:r>
            <a:r>
              <a:rPr lang="hu-HU" dirty="0"/>
              <a:t> less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exhibit</a:t>
            </a:r>
            <a:r>
              <a:rPr lang="hu-HU" dirty="0"/>
              <a:t> </a:t>
            </a:r>
            <a:r>
              <a:rPr lang="hu-HU" dirty="0" err="1"/>
              <a:t>higher</a:t>
            </a:r>
            <a:r>
              <a:rPr lang="hu-HU" dirty="0"/>
              <a:t> </a:t>
            </a:r>
            <a:r>
              <a:rPr lang="hu-HU" dirty="0" err="1"/>
              <a:t>growth</a:t>
            </a:r>
            <a:r>
              <a:rPr lang="hu-HU" dirty="0"/>
              <a:t> </a:t>
            </a:r>
            <a:r>
              <a:rPr lang="hu-HU" dirty="0" err="1"/>
              <a:t>rates</a:t>
            </a:r>
            <a:r>
              <a:rPr lang="hu-HU" dirty="0"/>
              <a:t> and </a:t>
            </a:r>
            <a:r>
              <a:rPr lang="hu-HU" dirty="0" err="1"/>
              <a:t>thus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is </a:t>
            </a:r>
            <a:r>
              <a:rPr lang="hu-HU" dirty="0" err="1"/>
              <a:t>upward</a:t>
            </a:r>
            <a:r>
              <a:rPr lang="hu-HU" dirty="0"/>
              <a:t> </a:t>
            </a:r>
            <a:r>
              <a:rPr lang="hu-HU" dirty="0" err="1"/>
              <a:t>convergence</a:t>
            </a:r>
            <a:endParaRPr lang="hu-HU" dirty="0"/>
          </a:p>
          <a:p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b="1" dirty="0" err="1"/>
              <a:t>full</a:t>
            </a:r>
            <a:r>
              <a:rPr lang="hu-HU" b="1" dirty="0"/>
              <a:t> </a:t>
            </a:r>
            <a:r>
              <a:rPr lang="hu-HU" b="1" dirty="0" err="1"/>
              <a:t>period</a:t>
            </a:r>
            <a:r>
              <a:rPr lang="hu-HU" b="1" dirty="0"/>
              <a:t> </a:t>
            </a:r>
            <a:r>
              <a:rPr lang="hu-HU" dirty="0"/>
              <a:t>(1995-2017) </a:t>
            </a:r>
            <a:r>
              <a:rPr lang="hu-HU" b="1" dirty="0" err="1"/>
              <a:t>there</a:t>
            </a:r>
            <a:r>
              <a:rPr lang="hu-HU" b="1" dirty="0"/>
              <a:t> is</a:t>
            </a:r>
            <a:r>
              <a:rPr lang="hu-HU" dirty="0"/>
              <a:t> </a:t>
            </a:r>
            <a:r>
              <a:rPr lang="el-GR" dirty="0"/>
              <a:t>β-</a:t>
            </a:r>
            <a:r>
              <a:rPr lang="hu-HU" dirty="0" err="1"/>
              <a:t>convergence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EU,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b="1" dirty="0"/>
              <a:t>post-</a:t>
            </a:r>
            <a:r>
              <a:rPr lang="hu-HU" b="1" dirty="0" err="1"/>
              <a:t>crisis</a:t>
            </a:r>
            <a:r>
              <a:rPr lang="hu-HU" b="1" dirty="0"/>
              <a:t> </a:t>
            </a:r>
            <a:r>
              <a:rPr lang="hu-HU" dirty="0"/>
              <a:t>(2009-2017), </a:t>
            </a:r>
            <a:r>
              <a:rPr lang="hu-HU" b="1" dirty="0" err="1"/>
              <a:t>there</a:t>
            </a:r>
            <a:r>
              <a:rPr lang="hu-HU" b="1" dirty="0"/>
              <a:t> </a:t>
            </a:r>
            <a:r>
              <a:rPr lang="hu-HU" b="1" dirty="0" err="1"/>
              <a:t>isn’t</a:t>
            </a:r>
            <a:r>
              <a:rPr lang="hu-HU" dirty="0"/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4748047" y="5714672"/>
            <a:ext cx="6948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Kuruczleki, Éva – London, András – Pelle, Anita – Végh, Marcell Z. (2019): Testing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European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convergence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responses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WINIR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Symposium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Global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National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Varieties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an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hu-HU" sz="12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1200" i="1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r>
              <a:rPr lang="hu-HU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London, 16-18 </a:t>
            </a:r>
            <a:r>
              <a:rPr lang="hu-HU" sz="12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endParaRPr lang="hu-HU" sz="1200" dirty="0"/>
          </a:p>
        </p:txBody>
      </p:sp>
      <p:pic>
        <p:nvPicPr>
          <p:cNvPr id="9" name="Kép 8" descr="C:\Users\pelle.anita\Desktop\Dokumentumok\Dropbox\EU as a club irodalmak nelkul\Acta uj cikk KE-LA-PA-VMZ\betaconvergence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54" y="2239837"/>
            <a:ext cx="7147757" cy="34748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églalap 9"/>
          <p:cNvSpPr/>
          <p:nvPr/>
        </p:nvSpPr>
        <p:spPr>
          <a:xfrm>
            <a:off x="5243191" y="1858577"/>
            <a:ext cx="66674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i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convergence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EU, 1995-2017 (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2009-2017 (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sz="1600" dirty="0" err="1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hu-HU" sz="1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07562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644691"/>
            <a:ext cx="4625801" cy="1162051"/>
          </a:xfrm>
        </p:spPr>
        <p:txBody>
          <a:bodyPr>
            <a:noAutofit/>
          </a:bodyPr>
          <a:lstStyle/>
          <a:p>
            <a:r>
              <a:rPr lang="hu-HU" sz="2800" dirty="0"/>
              <a:t>The CEE </a:t>
            </a:r>
            <a:r>
              <a:rPr lang="hu-HU" sz="2800" dirty="0" err="1"/>
              <a:t>region</a:t>
            </a:r>
            <a:r>
              <a:rPr lang="hu-HU" sz="2800" dirty="0"/>
              <a:t> has </a:t>
            </a:r>
            <a:r>
              <a:rPr lang="hu-HU" sz="2800" dirty="0" err="1"/>
              <a:t>recovered</a:t>
            </a:r>
            <a:r>
              <a:rPr lang="hu-HU" sz="2800" dirty="0"/>
              <a:t> </a:t>
            </a:r>
            <a:r>
              <a:rPr lang="hu-HU" sz="2800" dirty="0" err="1"/>
              <a:t>from</a:t>
            </a:r>
            <a:r>
              <a:rPr lang="hu-HU" sz="2800" dirty="0"/>
              <a:t> </a:t>
            </a:r>
            <a:r>
              <a:rPr lang="hu-HU" sz="2800" dirty="0" err="1"/>
              <a:t>the</a:t>
            </a:r>
            <a:r>
              <a:rPr lang="hu-HU" sz="2800" dirty="0"/>
              <a:t> (</a:t>
            </a:r>
            <a:r>
              <a:rPr lang="hu-HU" sz="2800" dirty="0" err="1"/>
              <a:t>previous</a:t>
            </a:r>
            <a:r>
              <a:rPr lang="hu-HU" sz="2800" dirty="0"/>
              <a:t>) </a:t>
            </a:r>
            <a:r>
              <a:rPr lang="hu-HU" sz="2800" dirty="0" err="1"/>
              <a:t>crisis</a:t>
            </a:r>
            <a:endParaRPr lang="en-GB" sz="28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790743"/>
            <a:ext cx="4625801" cy="3320519"/>
          </a:xfrm>
        </p:spPr>
        <p:txBody>
          <a:bodyPr>
            <a:normAutofit fontScale="85000" lnSpcReduction="10000"/>
          </a:bodyPr>
          <a:lstStyle/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Czechia is currently at ca 90% of EU average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Slovenia is back on track but earlier level of convergence not yet achieved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HU, PL, SK: return to convergence after many years of stagnation due to crisis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Romania surpassing Croatia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Bulgaria: slow but steady convergence farthest from EU average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638379"/>
              </p:ext>
            </p:extLst>
          </p:nvPr>
        </p:nvGraphicFramePr>
        <p:xfrm>
          <a:off x="5235401" y="1181072"/>
          <a:ext cx="6815667" cy="393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6404118" y="688628"/>
            <a:ext cx="4562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GDP per capita in PPS</a:t>
            </a:r>
            <a:r>
              <a:rPr lang="hu-HU" sz="2400" dirty="0"/>
              <a:t> (EU28=100)</a:t>
            </a:r>
            <a:endParaRPr lang="en-GB" sz="2400" dirty="0"/>
          </a:p>
        </p:txBody>
      </p:sp>
      <p:sp>
        <p:nvSpPr>
          <p:cNvPr id="8" name="Téglalap 7"/>
          <p:cNvSpPr/>
          <p:nvPr/>
        </p:nvSpPr>
        <p:spPr>
          <a:xfrm>
            <a:off x="9699081" y="6422076"/>
            <a:ext cx="2507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1600" dirty="0" err="1"/>
              <a:t>Source</a:t>
            </a:r>
            <a:r>
              <a:rPr lang="hu-HU" sz="1600" dirty="0"/>
              <a:t>: Eurostat [tec00114]</a:t>
            </a:r>
            <a:endParaRPr lang="en-GB" sz="1600" dirty="0"/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ABE3088E-09A1-459A-B48F-D3D8B080FF1B}"/>
              </a:ext>
            </a:extLst>
          </p:cNvPr>
          <p:cNvGrpSpPr/>
          <p:nvPr/>
        </p:nvGrpSpPr>
        <p:grpSpPr>
          <a:xfrm>
            <a:off x="609601" y="5579566"/>
            <a:ext cx="4780001" cy="1131333"/>
            <a:chOff x="0" y="259238"/>
            <a:chExt cx="4272136" cy="1484730"/>
          </a:xfrm>
        </p:grpSpPr>
        <p:sp>
          <p:nvSpPr>
            <p:cNvPr id="10" name="Téglalap: lekerekített 9">
              <a:extLst>
                <a:ext uri="{FF2B5EF4-FFF2-40B4-BE49-F238E27FC236}">
                  <a16:creationId xmlns:a16="http://schemas.microsoft.com/office/drawing/2014/main" id="{A6D8DDAC-7F5C-41BE-A14E-1DED2F8F7082}"/>
                </a:ext>
              </a:extLst>
            </p:cNvPr>
            <p:cNvSpPr/>
            <p:nvPr/>
          </p:nvSpPr>
          <p:spPr>
            <a:xfrm>
              <a:off x="0" y="259238"/>
              <a:ext cx="4272136" cy="14847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églalap: lekerekített 4">
              <a:extLst>
                <a:ext uri="{FF2B5EF4-FFF2-40B4-BE49-F238E27FC236}">
                  <a16:creationId xmlns:a16="http://schemas.microsoft.com/office/drawing/2014/main" id="{A91711C0-DBFB-4751-AC18-7A77DF90359E}"/>
                </a:ext>
              </a:extLst>
            </p:cNvPr>
            <p:cNvSpPr txBox="1"/>
            <p:nvPr/>
          </p:nvSpPr>
          <p:spPr>
            <a:xfrm>
              <a:off x="72479" y="331717"/>
              <a:ext cx="4127178" cy="1339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defTabSz="16001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267" dirty="0"/>
                <a:t>BUT: </a:t>
              </a:r>
              <a:r>
                <a:rPr lang="hu-HU" sz="2267" dirty="0" err="1"/>
                <a:t>CEECs</a:t>
              </a:r>
              <a:r>
                <a:rPr lang="hu-HU" sz="2267" dirty="0"/>
                <a:t> "</a:t>
              </a:r>
              <a:r>
                <a:rPr lang="hu-HU" sz="2267" dirty="0" err="1"/>
                <a:t>moving</a:t>
              </a:r>
              <a:r>
                <a:rPr lang="hu-HU" sz="2267" dirty="0"/>
                <a:t> </a:t>
              </a:r>
              <a:r>
                <a:rPr lang="hu-HU" sz="2267" dirty="0" err="1"/>
                <a:t>into</a:t>
              </a:r>
              <a:r>
                <a:rPr lang="hu-HU" sz="2267" dirty="0"/>
                <a:t> </a:t>
              </a:r>
              <a:r>
                <a:rPr lang="hu-HU" sz="2267" dirty="0" err="1"/>
                <a:t>the</a:t>
              </a:r>
              <a:r>
                <a:rPr lang="hu-HU" sz="2267" dirty="0"/>
                <a:t> </a:t>
              </a:r>
              <a:r>
                <a:rPr lang="hu-HU" sz="2267" dirty="0" err="1"/>
                <a:t>slow</a:t>
              </a:r>
              <a:r>
                <a:rPr lang="hu-HU" sz="2267" dirty="0"/>
                <a:t> </a:t>
              </a:r>
              <a:r>
                <a:rPr lang="hu-HU" sz="2267" dirty="0" err="1"/>
                <a:t>lane</a:t>
              </a:r>
              <a:r>
                <a:rPr lang="hu-HU" sz="2267" dirty="0"/>
                <a:t>" (</a:t>
              </a:r>
              <a:r>
                <a:rPr lang="hu-HU" sz="2267" dirty="0" err="1"/>
                <a:t>Astrov</a:t>
              </a:r>
              <a:r>
                <a:rPr lang="hu-HU" sz="2267" dirty="0"/>
                <a:t> </a:t>
              </a:r>
              <a:r>
                <a:rPr lang="hu-HU" sz="2267" dirty="0" err="1"/>
                <a:t>et</a:t>
              </a:r>
              <a:r>
                <a:rPr lang="hu-HU" sz="2267" dirty="0"/>
                <a:t> </a:t>
              </a:r>
              <a:r>
                <a:rPr lang="hu-HU" sz="2267" dirty="0" err="1"/>
                <a:t>al</a:t>
              </a:r>
              <a:r>
                <a:rPr lang="hu-HU" sz="2267" dirty="0"/>
                <a:t>. 2019) </a:t>
              </a:r>
              <a:r>
                <a:rPr lang="hu-HU" sz="2267" dirty="0" err="1"/>
                <a:t>from</a:t>
              </a:r>
              <a:r>
                <a:rPr lang="hu-HU" sz="2267" dirty="0"/>
                <a:t> 2020 </a:t>
              </a:r>
              <a:r>
                <a:rPr lang="hu-HU" sz="2267" dirty="0" err="1"/>
                <a:t>onwards</a:t>
              </a:r>
              <a:endParaRPr lang="hu-HU" sz="2267" dirty="0"/>
            </a:p>
          </p:txBody>
        </p:sp>
      </p:grpSp>
    </p:spTree>
    <p:extLst>
      <p:ext uri="{BB962C8B-B14F-4D97-AF65-F5344CB8AC3E}">
        <p14:creationId xmlns:p14="http://schemas.microsoft.com/office/powerpoint/2010/main" val="333864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4243" y="595708"/>
            <a:ext cx="5609085" cy="947705"/>
          </a:xfrm>
        </p:spPr>
        <p:txBody>
          <a:bodyPr>
            <a:normAutofit fontScale="90000"/>
          </a:bodyPr>
          <a:lstStyle/>
          <a:p>
            <a:r>
              <a:rPr lang="hu-HU" sz="3200" dirty="0" err="1"/>
              <a:t>long-term</a:t>
            </a:r>
            <a:r>
              <a:rPr lang="hu-HU" sz="3200" dirty="0"/>
              <a:t> </a:t>
            </a:r>
            <a:r>
              <a:rPr lang="hu-HU" sz="3200" dirty="0" err="1"/>
              <a:t>Labour</a:t>
            </a:r>
            <a:r>
              <a:rPr lang="hu-HU" sz="3200" dirty="0"/>
              <a:t> market </a:t>
            </a:r>
            <a:r>
              <a:rPr lang="hu-HU" sz="3200" dirty="0" err="1"/>
              <a:t>trends</a:t>
            </a:r>
            <a:r>
              <a:rPr lang="hu-HU" sz="3200" dirty="0"/>
              <a:t> in CEE</a:t>
            </a:r>
            <a:endParaRPr lang="en-GB" sz="32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970" y="595707"/>
            <a:ext cx="6160786" cy="3000876"/>
          </a:xfrm>
          <a:prstGeom prst="rect">
            <a:avLst/>
          </a:prstGeo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5198367" cy="3594098"/>
          </a:xfrm>
        </p:spPr>
        <p:txBody>
          <a:bodyPr>
            <a:normAutofit/>
          </a:bodyPr>
          <a:lstStyle/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Shrinking working-age populations everywhere in the region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133" dirty="0">
                <a:solidFill>
                  <a:schemeClr val="accent1">
                    <a:lumMod val="75000"/>
                  </a:schemeClr>
                </a:solidFill>
              </a:rPr>
              <a:t>largest rate of decline: Poland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133" dirty="0">
                <a:solidFill>
                  <a:schemeClr val="accent1">
                    <a:lumMod val="75000"/>
                  </a:schemeClr>
                </a:solidFill>
              </a:rPr>
              <a:t>tipping points in the early or mid-2020s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be only partly offset by positive net migration even in the most optimistic scenarios</a:t>
            </a:r>
          </a:p>
        </p:txBody>
      </p:sp>
      <p:sp>
        <p:nvSpPr>
          <p:cNvPr id="6" name="Téglalap 5"/>
          <p:cNvSpPr/>
          <p:nvPr/>
        </p:nvSpPr>
        <p:spPr>
          <a:xfrm>
            <a:off x="10448893" y="6510960"/>
            <a:ext cx="1346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/>
              <a:t>(</a:t>
            </a:r>
            <a:r>
              <a:rPr lang="hu-HU" sz="1600" dirty="0" err="1"/>
              <a:t>Astrov</a:t>
            </a:r>
            <a:r>
              <a:rPr lang="hu-HU" sz="1600" dirty="0"/>
              <a:t> 2019)</a:t>
            </a:r>
            <a:endParaRPr lang="en-GB" sz="16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3645530"/>
            <a:ext cx="5987063" cy="28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37394"/>
      </p:ext>
    </p:extLst>
  </p:cSld>
  <p:clrMapOvr>
    <a:masterClrMapping/>
  </p:clrMapOvr>
</p:sld>
</file>

<file path=ppt/theme/theme1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TM03457464[[fn=Osztalék]]</Template>
  <TotalTime>44</TotalTime>
  <Words>714</Words>
  <Application>Microsoft Office PowerPoint</Application>
  <PresentationFormat>Szélesvásznú</PresentationFormat>
  <Paragraphs>78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Corbel</vt:lpstr>
      <vt:lpstr>Garamond</vt:lpstr>
      <vt:lpstr>Gill Sans MT</vt:lpstr>
      <vt:lpstr>Wingdings 2</vt:lpstr>
      <vt:lpstr>Osztalék</vt:lpstr>
      <vt:lpstr>Economic Crisis and Resilience in Central and Eastern Europe</vt:lpstr>
      <vt:lpstr>The EU post-crisis</vt:lpstr>
      <vt:lpstr>GDP (at market prices, %, 2010=100)</vt:lpstr>
      <vt:lpstr>Employment (in 1,000 persons, 1999Q1-2019Q1)</vt:lpstr>
      <vt:lpstr>The competitive advantage of the CEECs</vt:lpstr>
      <vt:lpstr>The Intra-EU Post-Crisis Divide</vt:lpstr>
      <vt:lpstr>Relative positions of EU member states post-crisis</vt:lpstr>
      <vt:lpstr>The CEE region has recovered from the (previous) crisis</vt:lpstr>
      <vt:lpstr>long-term Labour market trends in CEE</vt:lpstr>
      <vt:lpstr>Current state of European economic integration</vt:lpstr>
      <vt:lpstr>Thank you for your kind attention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Pelle Anita</dc:creator>
  <cp:lastModifiedBy>Németh Szilárd</cp:lastModifiedBy>
  <cp:revision>10</cp:revision>
  <dcterms:created xsi:type="dcterms:W3CDTF">2020-06-09T06:31:40Z</dcterms:created>
  <dcterms:modified xsi:type="dcterms:W3CDTF">2020-06-09T07:25:47Z</dcterms:modified>
</cp:coreProperties>
</file>