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p:restoredTop sz="86376"/>
  </p:normalViewPr>
  <p:slideViewPr>
    <p:cSldViewPr snapToGrid="0" snapToObjects="1">
      <p:cViewPr varScale="1">
        <p:scale>
          <a:sx n="57" d="100"/>
          <a:sy n="57" d="100"/>
        </p:scale>
        <p:origin x="96" y="9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4" d="100"/>
          <a:sy n="94" d="100"/>
        </p:scale>
        <p:origin x="375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862F1-7EE4-394C-B752-3434C08A881D}" type="datetimeFigureOut">
              <a:rPr lang="en-BE" smtClean="0"/>
              <a:t>06/18/2020</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E0A89-CCAF-5D40-886A-B98F0C749808}" type="slidenum">
              <a:rPr lang="en-BE" smtClean="0"/>
              <a:t>‹#›</a:t>
            </a:fld>
            <a:endParaRPr lang="en-BE"/>
          </a:p>
        </p:txBody>
      </p:sp>
    </p:spTree>
    <p:extLst>
      <p:ext uri="{BB962C8B-B14F-4D97-AF65-F5344CB8AC3E}">
        <p14:creationId xmlns:p14="http://schemas.microsoft.com/office/powerpoint/2010/main" val="602200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DD7E0A89-CCAF-5D40-886A-B98F0C749808}" type="slidenum">
              <a:rPr lang="en-BE" smtClean="0"/>
              <a:t>1</a:t>
            </a:fld>
            <a:endParaRPr lang="en-BE"/>
          </a:p>
        </p:txBody>
      </p:sp>
    </p:spTree>
    <p:extLst>
      <p:ext uri="{BB962C8B-B14F-4D97-AF65-F5344CB8AC3E}">
        <p14:creationId xmlns:p14="http://schemas.microsoft.com/office/powerpoint/2010/main" val="180181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7C2C93DD-97E7-D44C-9456-AFAA05196E66}"/>
              </a:ext>
            </a:extLst>
          </p:cNvPr>
          <p:cNvSpPr>
            <a:spLocks noGrp="1"/>
          </p:cNvSpPr>
          <p:nvPr>
            <p:ph type="ctrTitle"/>
          </p:nvPr>
        </p:nvSpPr>
        <p:spPr>
          <a:xfrm>
            <a:off x="1478521" y="1480930"/>
            <a:ext cx="5751537" cy="3848521"/>
          </a:xfrm>
        </p:spPr>
        <p:txBody>
          <a:bodyPr anchor="ctr">
            <a:normAutofit/>
          </a:bodyPr>
          <a:lstStyle/>
          <a:p>
            <a:pPr algn="r"/>
            <a:r>
              <a:rPr lang="en-GB" sz="6600" b="1" dirty="0"/>
              <a:t>Dancing with uncertainty </a:t>
            </a:r>
            <a:br>
              <a:rPr lang="en-BE" sz="6600" b="1" dirty="0"/>
            </a:br>
            <a:r>
              <a:rPr lang="en-BE" sz="1600" b="1" dirty="0"/>
              <a:t>Gertrud Kendernay-Nagyidai,</a:t>
            </a:r>
            <a:br>
              <a:rPr lang="en-BE" sz="1600" b="1" dirty="0"/>
            </a:br>
            <a:r>
              <a:rPr lang="en-BE" sz="1600" b="1" dirty="0"/>
              <a:t>iASK SUMMER UNIVERsity, 2020 </a:t>
            </a:r>
          </a:p>
        </p:txBody>
      </p:sp>
      <p:sp>
        <p:nvSpPr>
          <p:cNvPr id="3" name="Subtitle 2">
            <a:extLst>
              <a:ext uri="{FF2B5EF4-FFF2-40B4-BE49-F238E27FC236}">
                <a16:creationId xmlns:a16="http://schemas.microsoft.com/office/drawing/2014/main" id="{ABEDCBC0-D883-134D-B60A-381BE5663737}"/>
              </a:ext>
            </a:extLst>
          </p:cNvPr>
          <p:cNvSpPr>
            <a:spLocks noGrp="1"/>
          </p:cNvSpPr>
          <p:nvPr>
            <p:ph type="subTitle" idx="1"/>
          </p:nvPr>
        </p:nvSpPr>
        <p:spPr>
          <a:xfrm>
            <a:off x="7955720" y="1328737"/>
            <a:ext cx="2757759" cy="4000713"/>
          </a:xfrm>
        </p:spPr>
        <p:txBody>
          <a:bodyPr anchor="ctr">
            <a:normAutofit/>
          </a:bodyPr>
          <a:lstStyle/>
          <a:p>
            <a:pPr algn="l">
              <a:spcAft>
                <a:spcPts val="600"/>
              </a:spcAft>
            </a:pPr>
            <a:r>
              <a:rPr lang="en-GB" sz="2800" b="1" dirty="0"/>
              <a:t>How the European Parliament establishes its workings during COVID-19</a:t>
            </a:r>
            <a:endParaRPr lang="en-BE" sz="2800" dirty="0"/>
          </a:p>
        </p:txBody>
      </p:sp>
      <p:cxnSp>
        <p:nvCxnSpPr>
          <p:cNvPr id="14" name="Straight Connector 13">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255102"/>
      </p:ext>
    </p:extLst>
  </p:cSld>
  <p:clrMapOvr>
    <a:masterClrMapping/>
  </p:clrMapOvr>
  <mc:AlternateContent xmlns:mc="http://schemas.openxmlformats.org/markup-compatibility/2006" xmlns:p14="http://schemas.microsoft.com/office/powerpoint/2010/main">
    <mc:Choice Requires="p14">
      <p:transition spd="slow" p14:dur="2000" advTm="73265"/>
    </mc:Choice>
    <mc:Fallback xmlns="">
      <p:transition spd="slow" advTm="7326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4" name="Rectangle 13">
            <a:extLst>
              <a:ext uri="{FF2B5EF4-FFF2-40B4-BE49-F238E27FC236}">
                <a16:creationId xmlns:a16="http://schemas.microsoft.com/office/drawing/2014/main" id="{1E954AF0-B5CC-4A16-ACDA-675B5694F2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logo&#10;&#10;Description automatically generated">
            <a:extLst>
              <a:ext uri="{FF2B5EF4-FFF2-40B4-BE49-F238E27FC236}">
                <a16:creationId xmlns:a16="http://schemas.microsoft.com/office/drawing/2014/main" id="{39119A5D-DE06-6945-9A47-17FECDD57858}"/>
              </a:ext>
            </a:extLst>
          </p:cNvPr>
          <p:cNvPicPr>
            <a:picLocks noGrp="1" noChangeAspect="1"/>
          </p:cNvPicPr>
          <p:nvPr>
            <p:ph idx="1"/>
          </p:nvPr>
        </p:nvPicPr>
        <p:blipFill>
          <a:blip r:embed="rId2"/>
          <a:stretch>
            <a:fillRect/>
          </a:stretch>
        </p:blipFill>
        <p:spPr>
          <a:xfrm>
            <a:off x="634275" y="841357"/>
            <a:ext cx="6900380" cy="5175285"/>
          </a:xfrm>
          <a:prstGeom prst="rect">
            <a:avLst/>
          </a:prstGeom>
        </p:spPr>
      </p:pic>
      <p:sp>
        <p:nvSpPr>
          <p:cNvPr id="16" name="Freeform 6">
            <a:extLst>
              <a:ext uri="{FF2B5EF4-FFF2-40B4-BE49-F238E27FC236}">
                <a16:creationId xmlns:a16="http://schemas.microsoft.com/office/drawing/2014/main" id="{325322DD-3792-4947-A96A-1B6D9D786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3489CB20-A93B-204E-9CCD-942BC0B8FA4B}"/>
              </a:ext>
            </a:extLst>
          </p:cNvPr>
          <p:cNvSpPr>
            <a:spLocks noGrp="1"/>
          </p:cNvSpPr>
          <p:nvPr>
            <p:ph type="title"/>
          </p:nvPr>
        </p:nvSpPr>
        <p:spPr>
          <a:xfrm>
            <a:off x="8569666" y="1314922"/>
            <a:ext cx="3176246" cy="3000139"/>
          </a:xfrm>
        </p:spPr>
        <p:txBody>
          <a:bodyPr vert="horz" lIns="91440" tIns="45720" rIns="91440" bIns="45720" rtlCol="0" anchor="b">
            <a:normAutofit/>
          </a:bodyPr>
          <a:lstStyle/>
          <a:p>
            <a:r>
              <a:rPr lang="en-US" sz="4800" cap="all"/>
              <a:t>Greimas’ Semiotic Square</a:t>
            </a:r>
          </a:p>
        </p:txBody>
      </p:sp>
    </p:spTree>
    <p:extLst>
      <p:ext uri="{BB962C8B-B14F-4D97-AF65-F5344CB8AC3E}">
        <p14:creationId xmlns:p14="http://schemas.microsoft.com/office/powerpoint/2010/main" val="250826733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57DA03-EA15-214F-880D-54BB50B23DF3}"/>
              </a:ext>
            </a:extLst>
          </p:cNvPr>
          <p:cNvSpPr>
            <a:spLocks noGrp="1"/>
          </p:cNvSpPr>
          <p:nvPr>
            <p:ph type="title"/>
          </p:nvPr>
        </p:nvSpPr>
        <p:spPr/>
        <p:txBody>
          <a:bodyPr>
            <a:normAutofit/>
          </a:bodyPr>
          <a:lstStyle/>
          <a:p>
            <a:pPr algn="ctr"/>
            <a:r>
              <a:rPr lang="en-GB" sz="6600" dirty="0"/>
              <a:t>T</a:t>
            </a:r>
            <a:r>
              <a:rPr lang="en-BE" sz="6600" dirty="0"/>
              <a:t>hank you for your attention!</a:t>
            </a:r>
          </a:p>
        </p:txBody>
      </p:sp>
      <p:sp>
        <p:nvSpPr>
          <p:cNvPr id="5" name="Text Placeholder 4">
            <a:extLst>
              <a:ext uri="{FF2B5EF4-FFF2-40B4-BE49-F238E27FC236}">
                <a16:creationId xmlns:a16="http://schemas.microsoft.com/office/drawing/2014/main" id="{9426CD7B-463B-BD4C-A21A-D8354E9739C1}"/>
              </a:ext>
            </a:extLst>
          </p:cNvPr>
          <p:cNvSpPr>
            <a:spLocks noGrp="1"/>
          </p:cNvSpPr>
          <p:nvPr>
            <p:ph type="body" idx="1"/>
          </p:nvPr>
        </p:nvSpPr>
        <p:spPr/>
        <p:txBody>
          <a:bodyPr/>
          <a:lstStyle/>
          <a:p>
            <a:endParaRPr lang="en-BE"/>
          </a:p>
        </p:txBody>
      </p:sp>
    </p:spTree>
    <p:extLst>
      <p:ext uri="{BB962C8B-B14F-4D97-AF65-F5344CB8AC3E}">
        <p14:creationId xmlns:p14="http://schemas.microsoft.com/office/powerpoint/2010/main" val="1723074824"/>
      </p:ext>
    </p:extLst>
  </p:cSld>
  <p:clrMapOvr>
    <a:masterClrMapping/>
  </p:clrMapOvr>
  <mc:AlternateContent xmlns:mc="http://schemas.openxmlformats.org/markup-compatibility/2006" xmlns:p14="http://schemas.microsoft.com/office/powerpoint/2010/main">
    <mc:Choice Requires="p14">
      <p:transition spd="slow" p14:dur="2000" advTm="1056"/>
    </mc:Choice>
    <mc:Fallback xmlns="">
      <p:transition spd="slow" advTm="10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488911C-0EC7-40A9-9BCB-CA8A66E46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3023EA8-527A-4FA2-A71D-626F91275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60C46CD6-ADBB-41BC-8969-7C707D433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id="{B6C38415-998B-45FB-A12C-BD0B184CB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8" name="Rectangle 17">
            <a:extLst>
              <a:ext uri="{FF2B5EF4-FFF2-40B4-BE49-F238E27FC236}">
                <a16:creationId xmlns:a16="http://schemas.microsoft.com/office/drawing/2014/main" id="{C8D89F71-9459-4318-ACAE-874616C3A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462" y="968188"/>
            <a:ext cx="10194046" cy="48942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person&#10;&#10;Description automatically generated">
            <a:extLst>
              <a:ext uri="{FF2B5EF4-FFF2-40B4-BE49-F238E27FC236}">
                <a16:creationId xmlns:a16="http://schemas.microsoft.com/office/drawing/2014/main" id="{268C67A1-186E-D648-A62A-1B99B074FFBE}"/>
              </a:ext>
            </a:extLst>
          </p:cNvPr>
          <p:cNvPicPr>
            <a:picLocks noGrp="1" noChangeAspect="1"/>
          </p:cNvPicPr>
          <p:nvPr>
            <p:ph idx="1"/>
          </p:nvPr>
        </p:nvPicPr>
        <p:blipFill>
          <a:blip r:embed="rId2"/>
          <a:stretch>
            <a:fillRect/>
          </a:stretch>
        </p:blipFill>
        <p:spPr>
          <a:xfrm>
            <a:off x="1606673" y="1289918"/>
            <a:ext cx="8981623" cy="4242853"/>
          </a:xfrm>
          <a:prstGeom prst="rect">
            <a:avLst/>
          </a:prstGeom>
        </p:spPr>
      </p:pic>
    </p:spTree>
    <p:extLst>
      <p:ext uri="{BB962C8B-B14F-4D97-AF65-F5344CB8AC3E}">
        <p14:creationId xmlns:p14="http://schemas.microsoft.com/office/powerpoint/2010/main" val="2790129390"/>
      </p:ext>
    </p:extLst>
  </p:cSld>
  <p:clrMapOvr>
    <a:masterClrMapping/>
  </p:clrMapOvr>
  <mc:AlternateContent xmlns:mc="http://schemas.openxmlformats.org/markup-compatibility/2006" xmlns:p14="http://schemas.microsoft.com/office/powerpoint/2010/main">
    <mc:Choice Requires="p14">
      <p:transition spd="slow" p14:dur="2000" advTm="115153"/>
    </mc:Choice>
    <mc:Fallback xmlns="">
      <p:transition spd="slow" advTm="11515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A204626-2220-4678-A939-FD94EA7B53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E2673D-68C2-B54F-84CB-1652AD3F7680}"/>
              </a:ext>
            </a:extLst>
          </p:cNvPr>
          <p:cNvSpPr>
            <a:spLocks noGrp="1"/>
          </p:cNvSpPr>
          <p:nvPr>
            <p:ph type="title"/>
          </p:nvPr>
        </p:nvSpPr>
        <p:spPr>
          <a:xfrm>
            <a:off x="784743" y="685800"/>
            <a:ext cx="4712167" cy="701566"/>
          </a:xfrm>
        </p:spPr>
        <p:txBody>
          <a:bodyPr>
            <a:normAutofit/>
          </a:bodyPr>
          <a:lstStyle/>
          <a:p>
            <a:r>
              <a:rPr lang="en-BE" dirty="0"/>
              <a:t>Unpredictability</a:t>
            </a:r>
          </a:p>
        </p:txBody>
      </p:sp>
      <p:sp>
        <p:nvSpPr>
          <p:cNvPr id="9" name="Content Placeholder 8">
            <a:extLst>
              <a:ext uri="{FF2B5EF4-FFF2-40B4-BE49-F238E27FC236}">
                <a16:creationId xmlns:a16="http://schemas.microsoft.com/office/drawing/2014/main" id="{59C24574-6C31-4114-AC39-045811879FDA}"/>
              </a:ext>
            </a:extLst>
          </p:cNvPr>
          <p:cNvSpPr>
            <a:spLocks noGrp="1"/>
          </p:cNvSpPr>
          <p:nvPr>
            <p:ph idx="1"/>
          </p:nvPr>
        </p:nvSpPr>
        <p:spPr>
          <a:xfrm>
            <a:off x="640081" y="1597572"/>
            <a:ext cx="6103499" cy="4269828"/>
          </a:xfrm>
        </p:spPr>
        <p:txBody>
          <a:bodyPr>
            <a:normAutofit fontScale="92500" lnSpcReduction="20000"/>
          </a:bodyPr>
          <a:lstStyle/>
          <a:p>
            <a:r>
              <a:rPr lang="en-GB" sz="2800" dirty="0"/>
              <a:t>“The fact that possibilities are inexhaustible at the moment of an explosion imparts limitless informativity to the process – it cannot be predicted. At the same time, the explosion carries the process over into another normative system so that any turning back in the opposite direction is also impossible…. The unpredictable element becomes an act, in unavoidably subjected to interpretation, and is attributed with additional motivation after the fact.” (</a:t>
            </a:r>
            <a:r>
              <a:rPr lang="en-GB" sz="2800" dirty="0" err="1"/>
              <a:t>Lotman</a:t>
            </a:r>
            <a:r>
              <a:rPr lang="en-GB" sz="2800" dirty="0"/>
              <a:t> pp 67) </a:t>
            </a:r>
            <a:endParaRPr lang="en-BE" sz="2800" dirty="0"/>
          </a:p>
          <a:p>
            <a:endParaRPr lang="en-US" dirty="0"/>
          </a:p>
        </p:txBody>
      </p:sp>
      <p:sp>
        <p:nvSpPr>
          <p:cNvPr id="25" name="Rectangle 24">
            <a:extLst>
              <a:ext uri="{FF2B5EF4-FFF2-40B4-BE49-F238E27FC236}">
                <a16:creationId xmlns:a16="http://schemas.microsoft.com/office/drawing/2014/main" id="{EB97D8A6-1C5A-42B6-AE78-F3D0F9BDF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erson with his mouth open&#10;&#10;Description automatically generated">
            <a:extLst>
              <a:ext uri="{FF2B5EF4-FFF2-40B4-BE49-F238E27FC236}">
                <a16:creationId xmlns:a16="http://schemas.microsoft.com/office/drawing/2014/main" id="{2C4DA2FC-DFE2-D042-9AD5-3B5E52184A92}"/>
              </a:ext>
            </a:extLst>
          </p:cNvPr>
          <p:cNvPicPr>
            <a:picLocks noChangeAspect="1"/>
          </p:cNvPicPr>
          <p:nvPr/>
        </p:nvPicPr>
        <p:blipFill rotWithShape="1">
          <a:blip r:embed="rId2"/>
          <a:srcRect l="3002" r="817" b="1"/>
          <a:stretch/>
        </p:blipFill>
        <p:spPr>
          <a:xfrm>
            <a:off x="8252340" y="841646"/>
            <a:ext cx="3299579" cy="5173956"/>
          </a:xfrm>
          <a:prstGeom prst="rect">
            <a:avLst/>
          </a:prstGeom>
        </p:spPr>
      </p:pic>
    </p:spTree>
    <p:extLst>
      <p:ext uri="{BB962C8B-B14F-4D97-AF65-F5344CB8AC3E}">
        <p14:creationId xmlns:p14="http://schemas.microsoft.com/office/powerpoint/2010/main" val="2586602681"/>
      </p:ext>
    </p:extLst>
  </p:cSld>
  <p:clrMapOvr>
    <a:masterClrMapping/>
  </p:clrMapOvr>
  <mc:AlternateContent xmlns:mc="http://schemas.openxmlformats.org/markup-compatibility/2006" xmlns:p14="http://schemas.microsoft.com/office/powerpoint/2010/main">
    <mc:Choice Requires="p14">
      <p:transition spd="slow" p14:dur="2000" advTm="189647"/>
    </mc:Choice>
    <mc:Fallback xmlns="">
      <p:transition spd="slow" advTm="18964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3" name="Rectangle 12">
            <a:extLst>
              <a:ext uri="{FF2B5EF4-FFF2-40B4-BE49-F238E27FC236}">
                <a16:creationId xmlns:a16="http://schemas.microsoft.com/office/drawing/2014/main" id="{CC30DECA-E52C-4D56-96B9-718590A2E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7A046A95-1E4D-4EAE-9146-822CF94F04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6" name="Freeform 6">
              <a:extLst>
                <a:ext uri="{FF2B5EF4-FFF2-40B4-BE49-F238E27FC236}">
                  <a16:creationId xmlns:a16="http://schemas.microsoft.com/office/drawing/2014/main" id="{E94C9933-93E1-43FF-8BC2-8F0B7794D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B3AA8CBD-7A2E-4084-A09F-484D16658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4" name="Rectangle 3">
            <a:extLst>
              <a:ext uri="{FF2B5EF4-FFF2-40B4-BE49-F238E27FC236}">
                <a16:creationId xmlns:a16="http://schemas.microsoft.com/office/drawing/2014/main" id="{4AA310CD-FA62-A746-BFDE-9F74491A20DF}"/>
              </a:ext>
            </a:extLst>
          </p:cNvPr>
          <p:cNvSpPr/>
          <p:nvPr/>
        </p:nvSpPr>
        <p:spPr>
          <a:xfrm>
            <a:off x="1562669" y="1480930"/>
            <a:ext cx="8447964" cy="3254321"/>
          </a:xfrm>
          <a:prstGeom prst="rect">
            <a:avLst/>
          </a:prstGeom>
        </p:spPr>
        <p:txBody>
          <a:bodyPr vert="horz" lIns="91440" tIns="45720" rIns="91440" bIns="45720" rtlCol="0" anchor="b">
            <a:normAutofit/>
          </a:bodyPr>
          <a:lstStyle/>
          <a:p>
            <a:pPr defTabSz="914400">
              <a:lnSpc>
                <a:spcPct val="89000"/>
              </a:lnSpc>
              <a:spcBef>
                <a:spcPct val="0"/>
              </a:spcBef>
              <a:spcAft>
                <a:spcPts val="600"/>
              </a:spcAft>
            </a:pPr>
            <a:r>
              <a:rPr lang="en-US" sz="3600" cap="all">
                <a:solidFill>
                  <a:schemeClr val="tx2"/>
                </a:solidFill>
                <a:latin typeface="+mj-lt"/>
                <a:ea typeface="+mj-ea"/>
                <a:cs typeface="+mj-cs"/>
              </a:rPr>
              <a:t>“Virus cannot defeat democracy. Democracy cannot be suspended in face of COVID-19”.</a:t>
            </a:r>
          </a:p>
          <a:p>
            <a:pPr defTabSz="914400">
              <a:lnSpc>
                <a:spcPct val="89000"/>
              </a:lnSpc>
              <a:spcBef>
                <a:spcPct val="0"/>
              </a:spcBef>
              <a:spcAft>
                <a:spcPts val="600"/>
              </a:spcAft>
            </a:pPr>
            <a:endParaRPr lang="en-US" sz="3600" cap="all">
              <a:solidFill>
                <a:schemeClr val="tx2"/>
              </a:solidFill>
              <a:latin typeface="+mj-lt"/>
              <a:ea typeface="+mj-ea"/>
              <a:cs typeface="+mj-cs"/>
            </a:endParaRPr>
          </a:p>
          <a:p>
            <a:pPr defTabSz="914400">
              <a:lnSpc>
                <a:spcPct val="89000"/>
              </a:lnSpc>
              <a:spcBef>
                <a:spcPct val="0"/>
              </a:spcBef>
              <a:spcAft>
                <a:spcPts val="600"/>
              </a:spcAft>
            </a:pPr>
            <a:r>
              <a:rPr lang="en-US" sz="3600" cap="all">
                <a:solidFill>
                  <a:schemeClr val="tx2"/>
                </a:solidFill>
                <a:latin typeface="+mj-lt"/>
                <a:ea typeface="+mj-ea"/>
                <a:cs typeface="+mj-cs"/>
              </a:rPr>
              <a:t>President Sassoli twitter </a:t>
            </a:r>
          </a:p>
        </p:txBody>
      </p:sp>
    </p:spTree>
    <p:extLst>
      <p:ext uri="{BB962C8B-B14F-4D97-AF65-F5344CB8AC3E}">
        <p14:creationId xmlns:p14="http://schemas.microsoft.com/office/powerpoint/2010/main" val="246930408"/>
      </p:ext>
    </p:extLst>
  </p:cSld>
  <p:clrMapOvr>
    <a:masterClrMapping/>
  </p:clrMapOvr>
  <mc:AlternateContent xmlns:mc="http://schemas.openxmlformats.org/markup-compatibility/2006" xmlns:p14="http://schemas.microsoft.com/office/powerpoint/2010/main">
    <mc:Choice Requires="p14">
      <p:transition spd="slow" p14:dur="2000" advTm="27636"/>
    </mc:Choice>
    <mc:Fallback xmlns="">
      <p:transition spd="slow" advTm="2763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2"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3"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5" name="Rectangle 14">
            <a:extLst>
              <a:ext uri="{FF2B5EF4-FFF2-40B4-BE49-F238E27FC236}">
                <a16:creationId xmlns:a16="http://schemas.microsoft.com/office/drawing/2014/main" id="{1F9A0C1C-8ABC-401B-8FE9-AC9327C4C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9A71A-F5D0-2549-B281-C7A36B63E0CF}"/>
              </a:ext>
            </a:extLst>
          </p:cNvPr>
          <p:cNvSpPr>
            <a:spLocks noGrp="1"/>
          </p:cNvSpPr>
          <p:nvPr>
            <p:ph type="title"/>
          </p:nvPr>
        </p:nvSpPr>
        <p:spPr>
          <a:xfrm>
            <a:off x="8154186" y="634028"/>
            <a:ext cx="3355942" cy="3732835"/>
          </a:xfrm>
        </p:spPr>
        <p:txBody>
          <a:bodyPr vert="horz" lIns="91440" tIns="45720" rIns="91440" bIns="45720" rtlCol="0" anchor="b">
            <a:normAutofit/>
          </a:bodyPr>
          <a:lstStyle/>
          <a:p>
            <a:pPr algn="ctr"/>
            <a:r>
              <a:rPr lang="en-US" sz="4200" cap="all"/>
              <a:t>The European Parliament</a:t>
            </a:r>
          </a:p>
        </p:txBody>
      </p:sp>
      <p:sp>
        <p:nvSpPr>
          <p:cNvPr id="17" name="Freeform 6">
            <a:extLst>
              <a:ext uri="{FF2B5EF4-FFF2-40B4-BE49-F238E27FC236}">
                <a16:creationId xmlns:a16="http://schemas.microsoft.com/office/drawing/2014/main" id="{BA5783C3-2F96-40A7-A24F-30CB07AA3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9" name="Freeform 6">
            <a:extLst>
              <a:ext uri="{FF2B5EF4-FFF2-40B4-BE49-F238E27FC236}">
                <a16:creationId xmlns:a16="http://schemas.microsoft.com/office/drawing/2014/main" id="{A9D08DBA-0326-4C4E-ACFB-576F3ABDD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6" name="Content Placeholder 5" descr="A large building&#10;&#10;Description automatically generated">
            <a:extLst>
              <a:ext uri="{FF2B5EF4-FFF2-40B4-BE49-F238E27FC236}">
                <a16:creationId xmlns:a16="http://schemas.microsoft.com/office/drawing/2014/main" id="{32F2E1CF-43ED-884B-B37B-01CFA87BE967}"/>
              </a:ext>
            </a:extLst>
          </p:cNvPr>
          <p:cNvPicPr>
            <a:picLocks noGrp="1" noChangeAspect="1"/>
          </p:cNvPicPr>
          <p:nvPr>
            <p:ph sz="half" idx="2"/>
          </p:nvPr>
        </p:nvPicPr>
        <p:blipFill>
          <a:blip r:embed="rId2"/>
          <a:stretch>
            <a:fillRect/>
          </a:stretch>
        </p:blipFill>
        <p:spPr>
          <a:xfrm>
            <a:off x="1379023" y="1481415"/>
            <a:ext cx="5659222" cy="4094361"/>
          </a:xfrm>
          <a:prstGeom prst="rect">
            <a:avLst/>
          </a:prstGeom>
        </p:spPr>
      </p:pic>
    </p:spTree>
    <p:extLst>
      <p:ext uri="{BB962C8B-B14F-4D97-AF65-F5344CB8AC3E}">
        <p14:creationId xmlns:p14="http://schemas.microsoft.com/office/powerpoint/2010/main" val="1142458335"/>
      </p:ext>
    </p:extLst>
  </p:cSld>
  <p:clrMapOvr>
    <a:masterClrMapping/>
  </p:clrMapOvr>
  <mc:AlternateContent xmlns:mc="http://schemas.openxmlformats.org/markup-compatibility/2006" xmlns:p14="http://schemas.microsoft.com/office/powerpoint/2010/main">
    <mc:Choice Requires="p14">
      <p:transition spd="slow" p14:dur="2000" advTm="141180"/>
    </mc:Choice>
    <mc:Fallback xmlns="">
      <p:transition spd="slow" advTm="14118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B832F60-4B59-B34C-AD20-2E528B86AFEF}"/>
              </a:ext>
            </a:extLst>
          </p:cNvPr>
          <p:cNvSpPr>
            <a:spLocks noGrp="1"/>
          </p:cNvSpPr>
          <p:nvPr>
            <p:ph type="title"/>
          </p:nvPr>
        </p:nvSpPr>
        <p:spPr>
          <a:xfrm>
            <a:off x="640081" y="791570"/>
            <a:ext cx="4018839" cy="5262390"/>
          </a:xfrm>
        </p:spPr>
        <p:txBody>
          <a:bodyPr anchor="ctr">
            <a:normAutofit/>
          </a:bodyPr>
          <a:lstStyle/>
          <a:p>
            <a:pPr algn="r"/>
            <a:r>
              <a:rPr lang="en-BE" sz="5400">
                <a:solidFill>
                  <a:schemeClr val="bg2"/>
                </a:solidFill>
              </a:rPr>
              <a:t>How Institutions Think?</a:t>
            </a:r>
          </a:p>
        </p:txBody>
      </p:sp>
      <p:sp>
        <p:nvSpPr>
          <p:cNvPr id="11" name="Rectangle 1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04167E1-984C-F24D-9750-5307CBDAF1C0}"/>
              </a:ext>
            </a:extLst>
          </p:cNvPr>
          <p:cNvSpPr>
            <a:spLocks noGrp="1"/>
          </p:cNvSpPr>
          <p:nvPr>
            <p:ph idx="1"/>
          </p:nvPr>
        </p:nvSpPr>
        <p:spPr>
          <a:xfrm>
            <a:off x="6176720" y="791570"/>
            <a:ext cx="4892308" cy="5262390"/>
          </a:xfrm>
        </p:spPr>
        <p:txBody>
          <a:bodyPr anchor="ctr">
            <a:normAutofit/>
          </a:bodyPr>
          <a:lstStyle/>
          <a:p>
            <a:r>
              <a:rPr lang="en-GB" sz="3200" dirty="0"/>
              <a:t>Institutions create shadow places in which nothing can be seen and no question asked. They make other areas show finely discriminated detail, which is closely scrutinised and ordered. (Mary Douglas).</a:t>
            </a:r>
            <a:endParaRPr lang="en-BE" sz="3200" dirty="0"/>
          </a:p>
        </p:txBody>
      </p:sp>
    </p:spTree>
    <p:extLst>
      <p:ext uri="{BB962C8B-B14F-4D97-AF65-F5344CB8AC3E}">
        <p14:creationId xmlns:p14="http://schemas.microsoft.com/office/powerpoint/2010/main" val="3734040947"/>
      </p:ext>
    </p:extLst>
  </p:cSld>
  <p:clrMapOvr>
    <a:masterClrMapping/>
  </p:clrMapOvr>
  <mc:AlternateContent xmlns:mc="http://schemas.openxmlformats.org/markup-compatibility/2006" xmlns:p14="http://schemas.microsoft.com/office/powerpoint/2010/main">
    <mc:Choice Requires="p14">
      <p:transition spd="slow" p14:dur="2000" advTm="215089"/>
    </mc:Choice>
    <mc:Fallback xmlns="">
      <p:transition spd="slow" advTm="21508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842B0-A342-F74C-BC4E-933BD624736D}"/>
              </a:ext>
            </a:extLst>
          </p:cNvPr>
          <p:cNvSpPr>
            <a:spLocks noGrp="1"/>
          </p:cNvSpPr>
          <p:nvPr>
            <p:ph type="title"/>
          </p:nvPr>
        </p:nvSpPr>
        <p:spPr/>
        <p:txBody>
          <a:bodyPr/>
          <a:lstStyle/>
          <a:p>
            <a:r>
              <a:rPr lang="en-GB" dirty="0"/>
              <a:t>Institutions do not think rather they constrain and mould human cognition.</a:t>
            </a:r>
            <a:endParaRPr lang="en-BE" dirty="0"/>
          </a:p>
        </p:txBody>
      </p:sp>
      <p:sp>
        <p:nvSpPr>
          <p:cNvPr id="3" name="Content Placeholder 2">
            <a:extLst>
              <a:ext uri="{FF2B5EF4-FFF2-40B4-BE49-F238E27FC236}">
                <a16:creationId xmlns:a16="http://schemas.microsoft.com/office/drawing/2014/main" id="{36BC599E-E4F6-2440-BEB0-0A33896C2430}"/>
              </a:ext>
            </a:extLst>
          </p:cNvPr>
          <p:cNvSpPr>
            <a:spLocks noGrp="1"/>
          </p:cNvSpPr>
          <p:nvPr>
            <p:ph idx="1"/>
          </p:nvPr>
        </p:nvSpPr>
        <p:spPr/>
        <p:txBody>
          <a:bodyPr>
            <a:normAutofit lnSpcReduction="10000"/>
          </a:bodyPr>
          <a:lstStyle/>
          <a:p>
            <a:r>
              <a:rPr lang="en-GB" sz="3200" dirty="0"/>
              <a:t>The </a:t>
            </a:r>
            <a:r>
              <a:rPr lang="en-GB" sz="3200" dirty="0" err="1"/>
              <a:t>Denkkollektiv</a:t>
            </a:r>
            <a:r>
              <a:rPr lang="en-GB" sz="3200" dirty="0"/>
              <a:t> or the thought collective or thought world is the social system, in our case the governing bodies, the committees – both the administrative and the political side, the MEPs themselves – in its turn the communication of thoughts necessary for the political administrative, institutional message that reinforce the </a:t>
            </a:r>
            <a:r>
              <a:rPr lang="en-GB" sz="3200" dirty="0" err="1"/>
              <a:t>Denkkollektiv</a:t>
            </a:r>
            <a:r>
              <a:rPr lang="en-GB" sz="3200" dirty="0"/>
              <a:t>.</a:t>
            </a:r>
            <a:endParaRPr lang="en-BE" sz="3200" dirty="0"/>
          </a:p>
        </p:txBody>
      </p:sp>
    </p:spTree>
    <p:extLst>
      <p:ext uri="{BB962C8B-B14F-4D97-AF65-F5344CB8AC3E}">
        <p14:creationId xmlns:p14="http://schemas.microsoft.com/office/powerpoint/2010/main" val="3296347655"/>
      </p:ext>
    </p:extLst>
  </p:cSld>
  <p:clrMapOvr>
    <a:masterClrMapping/>
  </p:clrMapOvr>
  <mc:AlternateContent xmlns:mc="http://schemas.openxmlformats.org/markup-compatibility/2006" xmlns:p14="http://schemas.microsoft.com/office/powerpoint/2010/main">
    <mc:Choice Requires="p14">
      <p:transition spd="slow" p14:dur="2000" advTm="88412"/>
    </mc:Choice>
    <mc:Fallback xmlns="">
      <p:transition spd="slow" advTm="8841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E807223-DF88-4D6D-970E-08919E5E02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961D8973-EAA9-459A-AF59-BBB4233D6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79DF6CF-D8D7-644D-A636-A70816387EEE}"/>
              </a:ext>
            </a:extLst>
          </p:cNvPr>
          <p:cNvSpPr>
            <a:spLocks noGrp="1"/>
          </p:cNvSpPr>
          <p:nvPr>
            <p:ph type="title"/>
          </p:nvPr>
        </p:nvSpPr>
        <p:spPr>
          <a:xfrm>
            <a:off x="784743" y="685799"/>
            <a:ext cx="5793475" cy="2566851"/>
          </a:xfrm>
        </p:spPr>
        <p:txBody>
          <a:bodyPr vert="horz" lIns="91440" tIns="45720" rIns="91440" bIns="45720" rtlCol="0" anchor="t">
            <a:normAutofit/>
          </a:bodyPr>
          <a:lstStyle/>
          <a:p>
            <a:r>
              <a:rPr lang="en-GB" sz="4400" dirty="0"/>
              <a:t>Institutions perform the same task as theory. </a:t>
            </a:r>
            <a:br>
              <a:rPr lang="en-BE" sz="4400" dirty="0"/>
            </a:br>
            <a:r>
              <a:rPr lang="en-GB" sz="4400" dirty="0"/>
              <a:t>They also confer sameness. (Douglas)</a:t>
            </a:r>
            <a:endParaRPr lang="en-US" sz="4400" dirty="0"/>
          </a:p>
        </p:txBody>
      </p:sp>
      <p:sp>
        <p:nvSpPr>
          <p:cNvPr id="6" name="Text Placeholder 5">
            <a:extLst>
              <a:ext uri="{FF2B5EF4-FFF2-40B4-BE49-F238E27FC236}">
                <a16:creationId xmlns:a16="http://schemas.microsoft.com/office/drawing/2014/main" id="{F0042C28-C6D6-7147-9B7C-5437A1A093EA}"/>
              </a:ext>
            </a:extLst>
          </p:cNvPr>
          <p:cNvSpPr>
            <a:spLocks noGrp="1"/>
          </p:cNvSpPr>
          <p:nvPr>
            <p:ph type="body" sz="half" idx="2"/>
          </p:nvPr>
        </p:nvSpPr>
        <p:spPr>
          <a:xfrm>
            <a:off x="784743" y="2286000"/>
            <a:ext cx="5793475" cy="3581400"/>
          </a:xfrm>
        </p:spPr>
        <p:txBody>
          <a:bodyPr vert="horz" lIns="91440" tIns="45720" rIns="91440" bIns="45720" rtlCol="0">
            <a:normAutofit/>
          </a:bodyPr>
          <a:lstStyle/>
          <a:p>
            <a:endParaRPr lang="en-BE" dirty="0"/>
          </a:p>
          <a:p>
            <a:pPr marL="384048" indent="-384048">
              <a:lnSpc>
                <a:spcPct val="94000"/>
              </a:lnSpc>
              <a:spcAft>
                <a:spcPts val="200"/>
              </a:spcAft>
            </a:pPr>
            <a:endParaRPr lang="en-US" dirty="0"/>
          </a:p>
        </p:txBody>
      </p:sp>
      <p:sp>
        <p:nvSpPr>
          <p:cNvPr id="17" name="Rectangle 16">
            <a:extLst>
              <a:ext uri="{FF2B5EF4-FFF2-40B4-BE49-F238E27FC236}">
                <a16:creationId xmlns:a16="http://schemas.microsoft.com/office/drawing/2014/main" id="{FBEA8A33-C0D0-416D-8359-724B8828C7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Placeholder 7" descr="A person posing for the camera&#10;&#10;Description automatically generated">
            <a:extLst>
              <a:ext uri="{FF2B5EF4-FFF2-40B4-BE49-F238E27FC236}">
                <a16:creationId xmlns:a16="http://schemas.microsoft.com/office/drawing/2014/main" id="{1E55CC66-F713-054E-803C-ACDDA4F3F805}"/>
              </a:ext>
            </a:extLst>
          </p:cNvPr>
          <p:cNvPicPr>
            <a:picLocks noGrp="1" noChangeAspect="1"/>
          </p:cNvPicPr>
          <p:nvPr>
            <p:ph type="pic" idx="1"/>
          </p:nvPr>
        </p:nvPicPr>
        <p:blipFill rotWithShape="1">
          <a:blip r:embed="rId2"/>
          <a:srcRect b="7977"/>
          <a:stretch/>
        </p:blipFill>
        <p:spPr>
          <a:xfrm>
            <a:off x="7612260" y="10"/>
            <a:ext cx="4579739" cy="6857990"/>
          </a:xfrm>
          <a:prstGeom prst="rect">
            <a:avLst/>
          </a:prstGeom>
        </p:spPr>
      </p:pic>
    </p:spTree>
    <p:extLst>
      <p:ext uri="{BB962C8B-B14F-4D97-AF65-F5344CB8AC3E}">
        <p14:creationId xmlns:p14="http://schemas.microsoft.com/office/powerpoint/2010/main" val="3267472311"/>
      </p:ext>
    </p:extLst>
  </p:cSld>
  <p:clrMapOvr>
    <a:masterClrMapping/>
  </p:clrMapOvr>
  <mc:AlternateContent xmlns:mc="http://schemas.openxmlformats.org/markup-compatibility/2006" xmlns:p14="http://schemas.microsoft.com/office/powerpoint/2010/main">
    <mc:Choice Requires="p14">
      <p:transition spd="slow" p14:dur="2000" advTm="82346"/>
    </mc:Choice>
    <mc:Fallback xmlns="">
      <p:transition spd="slow" advTm="8234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4"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5"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37" name="Rectangle 36">
            <a:extLst>
              <a:ext uri="{FF2B5EF4-FFF2-40B4-BE49-F238E27FC236}">
                <a16:creationId xmlns:a16="http://schemas.microsoft.com/office/drawing/2014/main" id="{D8E74CFB-EAAD-43E9-BDAC-AAE4F8E86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6E31D67-858D-409A-863E-EE8DEB9CC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15772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Freeform 6">
            <a:extLst>
              <a:ext uri="{FF2B5EF4-FFF2-40B4-BE49-F238E27FC236}">
                <a16:creationId xmlns:a16="http://schemas.microsoft.com/office/drawing/2014/main" id="{0C11AD76-2664-4F1B-8A6E-71601C059E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922753"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5" name="Title 4">
            <a:extLst>
              <a:ext uri="{FF2B5EF4-FFF2-40B4-BE49-F238E27FC236}">
                <a16:creationId xmlns:a16="http://schemas.microsoft.com/office/drawing/2014/main" id="{6B3A4186-781F-4349-BA47-E84E960F2920}"/>
              </a:ext>
            </a:extLst>
          </p:cNvPr>
          <p:cNvSpPr>
            <a:spLocks noGrp="1"/>
          </p:cNvSpPr>
          <p:nvPr>
            <p:ph type="title"/>
          </p:nvPr>
        </p:nvSpPr>
        <p:spPr>
          <a:xfrm>
            <a:off x="4648417" y="1480930"/>
            <a:ext cx="6778558" cy="3254321"/>
          </a:xfrm>
        </p:spPr>
        <p:txBody>
          <a:bodyPr vert="horz" lIns="91440" tIns="45720" rIns="91440" bIns="45720" rtlCol="0" anchor="b">
            <a:normAutofit/>
          </a:bodyPr>
          <a:lstStyle/>
          <a:p>
            <a:r>
              <a:rPr lang="en-US" sz="3100" cap="all" dirty="0"/>
              <a:t>The enemy of pluralism is monism -- the ancient belief that there is a single harmony of truths into which everything, if it is genuine, in the end must fit. </a:t>
            </a:r>
            <a:br>
              <a:rPr lang="en-US" sz="3100" cap="all" dirty="0"/>
            </a:br>
            <a:r>
              <a:rPr lang="en-US" sz="3100" cap="all" dirty="0"/>
              <a:t>(</a:t>
            </a:r>
            <a:r>
              <a:rPr lang="en-US" sz="3100" cap="all" dirty="0" err="1"/>
              <a:t>ISAIah</a:t>
            </a:r>
            <a:r>
              <a:rPr lang="en-US" sz="3100" cap="all" dirty="0"/>
              <a:t> Berlin, 1998) </a:t>
            </a:r>
            <a:br>
              <a:rPr lang="en-US" sz="3100" cap="all" dirty="0"/>
            </a:br>
            <a:endParaRPr lang="en-US" sz="3100" cap="all" dirty="0"/>
          </a:p>
        </p:txBody>
      </p:sp>
    </p:spTree>
    <p:extLst>
      <p:ext uri="{BB962C8B-B14F-4D97-AF65-F5344CB8AC3E}">
        <p14:creationId xmlns:p14="http://schemas.microsoft.com/office/powerpoint/2010/main" val="1233293704"/>
      </p:ext>
    </p:extLst>
  </p:cSld>
  <p:clrMapOvr>
    <a:masterClrMapping/>
  </p:clrMapOvr>
  <mc:AlternateContent xmlns:mc="http://schemas.openxmlformats.org/markup-compatibility/2006" xmlns:p14="http://schemas.microsoft.com/office/powerpoint/2010/main">
    <mc:Choice Requires="p14">
      <p:transition spd="slow" p14:dur="2000" advTm="107606"/>
    </mc:Choice>
    <mc:Fallback xmlns="">
      <p:transition spd="slow" advTm="107606"/>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302</Words>
  <Application>Microsoft Office PowerPoint</Application>
  <PresentationFormat>Szélesvásznú</PresentationFormat>
  <Paragraphs>17</Paragraphs>
  <Slides>11</Slides>
  <Notes>1</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11</vt:i4>
      </vt:variant>
    </vt:vector>
  </HeadingPairs>
  <TitlesOfParts>
    <vt:vector size="14" baseType="lpstr">
      <vt:lpstr>Calibri</vt:lpstr>
      <vt:lpstr>Franklin Gothic Book</vt:lpstr>
      <vt:lpstr>Crop</vt:lpstr>
      <vt:lpstr>Dancing with uncertainty  Gertrud Kendernay-Nagyidai, iASK SUMMER UNIVERsity, 2020 </vt:lpstr>
      <vt:lpstr>PowerPoint-bemutató</vt:lpstr>
      <vt:lpstr>Unpredictability</vt:lpstr>
      <vt:lpstr>PowerPoint-bemutató</vt:lpstr>
      <vt:lpstr>The European Parliament</vt:lpstr>
      <vt:lpstr>How Institutions Think?</vt:lpstr>
      <vt:lpstr>Institutions do not think rather they constrain and mould human cognition.</vt:lpstr>
      <vt:lpstr>Institutions perform the same task as theory.  They also confer sameness. (Douglas)</vt:lpstr>
      <vt:lpstr>The enemy of pluralism is monism -- the ancient belief that there is a single harmony of truths into which everything, if it is genuine, in the end must fit.  (ISAIah Berlin, 1998)  </vt:lpstr>
      <vt:lpstr>Greimas’ Semiotic Square</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Dancing with uncertainty</dc:title>
  <dc:creator>Gertrud Kendernay-Nagyidai</dc:creator>
  <cp:lastModifiedBy>Németh Szilárd</cp:lastModifiedBy>
  <cp:revision>3</cp:revision>
  <dcterms:created xsi:type="dcterms:W3CDTF">2020-06-18T13:13:11Z</dcterms:created>
  <dcterms:modified xsi:type="dcterms:W3CDTF">2020-06-18T14:58:15Z</dcterms:modified>
</cp:coreProperties>
</file>